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3764" r:id="rId2"/>
    <p:sldMasterId id="2147483791" r:id="rId3"/>
    <p:sldMasterId id="2147483806" r:id="rId4"/>
    <p:sldMasterId id="2147483821" r:id="rId5"/>
  </p:sldMasterIdLst>
  <p:sldIdLst>
    <p:sldId id="257" r:id="rId6"/>
    <p:sldId id="259" r:id="rId7"/>
    <p:sldId id="256" r:id="rId8"/>
    <p:sldId id="263" r:id="rId9"/>
    <p:sldId id="258" r:id="rId10"/>
    <p:sldId id="260" r:id="rId11"/>
    <p:sldId id="262" r:id="rId12"/>
    <p:sldId id="264" r:id="rId13"/>
    <p:sldId id="265" r:id="rId14"/>
    <p:sldId id="266" r:id="rId15"/>
    <p:sldId id="267" r:id="rId16"/>
    <p:sldId id="268" r:id="rId17"/>
    <p:sldId id="269" r:id="rId18"/>
    <p:sldId id="272" r:id="rId19"/>
    <p:sldId id="270"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4660"/>
  </p:normalViewPr>
  <p:slideViewPr>
    <p:cSldViewPr snapToGrid="0">
      <p:cViewPr varScale="1">
        <p:scale>
          <a:sx n="162" d="100"/>
          <a:sy n="162" d="100"/>
        </p:scale>
        <p:origin x="239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0242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930820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790850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306490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39735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22773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D2DC-5BC1-ABEE-FC09-AB4135A01E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9AD9623-0001-6197-AFF1-596A4FD37E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39A3A4-18E2-E6F1-8182-F6E1C5E17B76}"/>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a:extLst>
              <a:ext uri="{FF2B5EF4-FFF2-40B4-BE49-F238E27FC236}">
                <a16:creationId xmlns:a16="http://schemas.microsoft.com/office/drawing/2014/main" id="{CDE9CFAD-A491-315C-8E1C-775D65A81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608C0-EEB3-CBE1-8AED-85611DAD4B5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75109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6EFF-12DD-3683-75C6-12549E268E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5E1459-D0FC-CDB7-CECC-4399EBF592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BF9E1F-F5F5-910D-8F25-F76D66B28DDD}"/>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a:extLst>
              <a:ext uri="{FF2B5EF4-FFF2-40B4-BE49-F238E27FC236}">
                <a16:creationId xmlns:a16="http://schemas.microsoft.com/office/drawing/2014/main" id="{3F02704A-6AFD-1348-7341-E6BED84D0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AF479-D3AE-D155-7ED5-D1E3B34F166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41537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0B22-CAB1-6A6E-2334-70638C8E1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93A636-40A9-32DE-DDFA-700B42E0E4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2AB4A4-999D-0319-C215-82E3CCC7727E}"/>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a:extLst>
              <a:ext uri="{FF2B5EF4-FFF2-40B4-BE49-F238E27FC236}">
                <a16:creationId xmlns:a16="http://schemas.microsoft.com/office/drawing/2014/main" id="{0A8B6C46-C0B7-2481-C540-0783E4248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B3555-BCAA-A1A7-86B5-D7CEA1F870F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85128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14FB-C220-3F0D-18FC-F1233AFE31E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4AEE0A7-FFD2-9382-9EF2-4AB14E2A57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AF24471-255F-BD74-218C-F823A12D64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AAA56F2-44F5-9D6F-CA76-9CCCED41D4AD}"/>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a:extLst>
              <a:ext uri="{FF2B5EF4-FFF2-40B4-BE49-F238E27FC236}">
                <a16:creationId xmlns:a16="http://schemas.microsoft.com/office/drawing/2014/main" id="{D2BCE751-E6BA-81DC-EA0D-3F3BD64E25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6810D-BF6D-E90B-DCEB-E72CD6EAE13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92756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F997-936D-DA62-9E3F-B2123A0A705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67A33F7-67CD-72EC-280A-C090BE23E3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A53D45-1D89-09CB-5F67-67970D5A1B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8C18823-73D3-D483-6C30-93EC42E52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24F95-4477-AD2C-A579-D1D4387A5F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AF829FF-953A-2157-6E82-3403E72F1BB5}"/>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8" name="Footer Placeholder 7">
            <a:extLst>
              <a:ext uri="{FF2B5EF4-FFF2-40B4-BE49-F238E27FC236}">
                <a16:creationId xmlns:a16="http://schemas.microsoft.com/office/drawing/2014/main" id="{FF75FF21-76FF-AEF3-62F0-8234FC3884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ADE3A4-6A0D-8F53-1D22-FC5E9276A931}"/>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6643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06035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AFE8-4EA5-1538-EFD7-1D525F1ABF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DE1113-ADEC-6107-AC10-98341DAF9289}"/>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4" name="Footer Placeholder 3">
            <a:extLst>
              <a:ext uri="{FF2B5EF4-FFF2-40B4-BE49-F238E27FC236}">
                <a16:creationId xmlns:a16="http://schemas.microsoft.com/office/drawing/2014/main" id="{465B0899-94D3-7D4E-F077-B4CB0BA902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F891F4-B3CE-9089-CCF6-7609DBA2603B}"/>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777128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F1BB11-B299-1602-012E-79116E2DD70C}"/>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3" name="Footer Placeholder 2">
            <a:extLst>
              <a:ext uri="{FF2B5EF4-FFF2-40B4-BE49-F238E27FC236}">
                <a16:creationId xmlns:a16="http://schemas.microsoft.com/office/drawing/2014/main" id="{5D75010D-1C3C-FAE2-3843-D8AAA3D37E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A9E197-0C23-B9C9-72CD-EB5EE0092191}"/>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67769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7D71-3BAF-A000-7160-C5E710FB0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182A864-95A1-FCC1-A93B-7665478CB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E56755C-7E4C-84A6-FAB7-C5B26BDA41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852B6-6794-218D-86A2-621A16B3661D}"/>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a:extLst>
              <a:ext uri="{FF2B5EF4-FFF2-40B4-BE49-F238E27FC236}">
                <a16:creationId xmlns:a16="http://schemas.microsoft.com/office/drawing/2014/main" id="{5ED21BD3-939E-FA63-EC8C-16600DEF4E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D61A9-C7BF-1A16-0780-CEAC70B141AF}"/>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55181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34F6-6619-A38E-31DC-E5FD8360F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548EFEC-7ED4-42CE-DAA6-581C11FFF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85545A-D9B6-04DE-67A8-CC5E208E2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076B3-0DDB-1271-20F6-AE3EBE34EFF9}"/>
              </a:ext>
            </a:extLst>
          </p:cNvPr>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6" name="Footer Placeholder 5">
            <a:extLst>
              <a:ext uri="{FF2B5EF4-FFF2-40B4-BE49-F238E27FC236}">
                <a16:creationId xmlns:a16="http://schemas.microsoft.com/office/drawing/2014/main" id="{2750061E-6DB5-2794-7226-B2DA4D82A47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A898B1-3261-FB15-6B2B-3541A2B1016D}"/>
              </a:ext>
            </a:extLst>
          </p:cNvPr>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377947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991BF-05BC-B938-4222-BAC7DB07867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3CE99DD-BC5A-309D-9D13-657B7E00B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8E0A32-03DC-8FD2-879B-CA0A17AD094A}"/>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a:extLst>
              <a:ext uri="{FF2B5EF4-FFF2-40B4-BE49-F238E27FC236}">
                <a16:creationId xmlns:a16="http://schemas.microsoft.com/office/drawing/2014/main" id="{CAE958E4-C6A6-42F0-2AF4-76562DCB3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AC0ED-CD91-5F3A-3533-7E8B7A36835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614259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6A3D4E-F25E-330E-3D28-061AF54181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E99B2BB-B272-2F40-E69C-D5E5731841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B34E3A-E8D6-2426-DC64-8A7FF2D45BAB}"/>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a:extLst>
              <a:ext uri="{FF2B5EF4-FFF2-40B4-BE49-F238E27FC236}">
                <a16:creationId xmlns:a16="http://schemas.microsoft.com/office/drawing/2014/main" id="{53A88A35-17AD-A1C0-C163-30A31D6BE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BCFF4-D3F3-5B0D-D063-C4ADAF9157BE}"/>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46701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6374323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64877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65134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171888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343981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225759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7935596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99744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7713379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0963985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9869732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6439551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6005558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851580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84371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446660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180640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997599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868298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034559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508515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074057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80339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40980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1754191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814359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210151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4827091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5775366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817719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246513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450574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349777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5809217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739619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8974879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29584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044818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333628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691374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9838017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8153816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575405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6616407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687990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826027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781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1711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423246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5.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ADBD16-5BFB-4D9F-9646-C75D1B53BBB6}" type="datetimeFigureOut">
              <a:rPr lang="en-US" smtClean="0"/>
              <a:pPr/>
              <a:t>11/24/2022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865026171"/>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3F0726-25D8-5888-C699-F0443D51CA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5B8C5-B937-7925-4C4C-CB3F8D825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44A442-4EED-8CF1-F131-24C264A7F2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DBD16-5BFB-4D9F-9646-C75D1B53BBB6}" type="datetimeFigureOut">
              <a:rPr lang="en-US" smtClean="0"/>
              <a:pPr/>
              <a:t>11/24/2022</a:t>
            </a:fld>
            <a:endParaRPr lang="en-US" dirty="0"/>
          </a:p>
        </p:txBody>
      </p:sp>
      <p:sp>
        <p:nvSpPr>
          <p:cNvPr id="5" name="Footer Placeholder 4">
            <a:extLst>
              <a:ext uri="{FF2B5EF4-FFF2-40B4-BE49-F238E27FC236}">
                <a16:creationId xmlns:a16="http://schemas.microsoft.com/office/drawing/2014/main" id="{2CA685C0-87B8-F9BC-AD44-14FC4A01C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5311040-EB0E-36A5-BBB3-4CEF5D9524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11140744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ADBD16-5BFB-4D9F-9646-C75D1B53BBB6}" type="datetimeFigureOut">
              <a:rPr lang="en-US" smtClean="0"/>
              <a:pPr/>
              <a:t>11/24/2022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234328446"/>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ADBD16-5BFB-4D9F-9646-C75D1B53BBB6}" type="datetimeFigureOut">
              <a:rPr lang="en-US" smtClean="0"/>
              <a:pPr/>
              <a:t>11/24/2022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29674719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ADBD16-5BFB-4D9F-9646-C75D1B53BBB6}" type="datetimeFigureOut">
              <a:rPr lang="en-US" smtClean="0"/>
              <a:pPr/>
              <a:t>11/24/2022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902190787"/>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3" Type="http://schemas.openxmlformats.org/officeDocument/2006/relationships/image" Target="../media/image10.jp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31000"/>
          </a:schemeClr>
        </a:solidFill>
        <a:effectLst/>
      </p:bgPr>
    </p:bg>
    <p:spTree>
      <p:nvGrpSpPr>
        <p:cNvPr id="1" name=""/>
        <p:cNvGrpSpPr/>
        <p:nvPr/>
      </p:nvGrpSpPr>
      <p:grpSpPr>
        <a:xfrm>
          <a:off x="0" y="0"/>
          <a:ext cx="0" cy="0"/>
          <a:chOff x="0" y="0"/>
          <a:chExt cx="0" cy="0"/>
        </a:xfrm>
      </p:grpSpPr>
      <p:pic>
        <p:nvPicPr>
          <p:cNvPr id="180" name="Picture 1" descr="Vector background of vibrant colors splashing">
            <a:extLst>
              <a:ext uri="{FF2B5EF4-FFF2-40B4-BE49-F238E27FC236}">
                <a16:creationId xmlns:a16="http://schemas.microsoft.com/office/drawing/2014/main" id="{ABBFD988-1769-F2B6-8680-CA80B6772897}"/>
              </a:ext>
            </a:extLst>
          </p:cNvPr>
          <p:cNvPicPr>
            <a:picLocks noChangeAspect="1"/>
          </p:cNvPicPr>
          <p:nvPr/>
        </p:nvPicPr>
        <p:blipFill rotWithShape="1">
          <a:blip r:embed="rId2">
            <a:alphaModFix amt="85000"/>
          </a:blip>
          <a:srcRect t="17279"/>
          <a:stretch/>
        </p:blipFill>
        <p:spPr>
          <a:xfrm>
            <a:off x="0" y="11"/>
            <a:ext cx="12191979" cy="6857989"/>
          </a:xfrm>
          <a:prstGeom prst="rect">
            <a:avLst/>
          </a:prstGeom>
        </p:spPr>
      </p:pic>
      <p:sp>
        <p:nvSpPr>
          <p:cNvPr id="5" name="Rectangle 4">
            <a:extLst>
              <a:ext uri="{FF2B5EF4-FFF2-40B4-BE49-F238E27FC236}">
                <a16:creationId xmlns:a16="http://schemas.microsoft.com/office/drawing/2014/main" id="{C7A70144-99A4-B01C-51FF-9E9B8D148DE4}"/>
              </a:ext>
            </a:extLst>
          </p:cNvPr>
          <p:cNvSpPr/>
          <p:nvPr/>
        </p:nvSpPr>
        <p:spPr>
          <a:xfrm>
            <a:off x="355520" y="1637806"/>
            <a:ext cx="925407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chemeClr val="bg1"/>
                </a:solidFill>
                <a:effectLst>
                  <a:outerShdw blurRad="50800" dist="38100" dir="2700000" algn="tl" rotWithShape="0">
                    <a:prstClr val="black">
                      <a:alpha val="40000"/>
                    </a:prstClr>
                  </a:outerShdw>
                </a:effectLst>
                <a:latin typeface="Amasis MT Pro Black" panose="020B0604020202020204" pitchFamily="18" charset="0"/>
              </a:rPr>
              <a:t>How gaming has changed </a:t>
            </a:r>
          </a:p>
        </p:txBody>
      </p:sp>
      <p:sp>
        <p:nvSpPr>
          <p:cNvPr id="6" name="Rectangle 5">
            <a:extLst>
              <a:ext uri="{FF2B5EF4-FFF2-40B4-BE49-F238E27FC236}">
                <a16:creationId xmlns:a16="http://schemas.microsoft.com/office/drawing/2014/main" id="{1C0712D6-45DF-4FD9-0014-D57A0CF50E88}"/>
              </a:ext>
            </a:extLst>
          </p:cNvPr>
          <p:cNvSpPr/>
          <p:nvPr/>
        </p:nvSpPr>
        <p:spPr>
          <a:xfrm>
            <a:off x="4982556" y="2952688"/>
            <a:ext cx="6875087"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chemeClr val="bg1"/>
                </a:solidFill>
                <a:effectLst>
                  <a:outerShdw blurRad="50800" dist="38100" dir="2700000" algn="tl" rotWithShape="0">
                    <a:prstClr val="black">
                      <a:alpha val="40000"/>
                    </a:prstClr>
                  </a:outerShdw>
                </a:effectLst>
                <a:latin typeface="Amasis MT Pro Black" panose="020B0604020202020204" pitchFamily="18" charset="0"/>
              </a:rPr>
              <a:t>in the last 20 years</a:t>
            </a:r>
          </a:p>
        </p:txBody>
      </p:sp>
      <p:sp>
        <p:nvSpPr>
          <p:cNvPr id="4" name="Rectangle: Rounded Corners 3">
            <a:extLst>
              <a:ext uri="{FF2B5EF4-FFF2-40B4-BE49-F238E27FC236}">
                <a16:creationId xmlns:a16="http://schemas.microsoft.com/office/drawing/2014/main" id="{847F1E2D-57F4-DDD4-3712-A4F87FFE7689}"/>
              </a:ext>
            </a:extLst>
          </p:cNvPr>
          <p:cNvSpPr/>
          <p:nvPr/>
        </p:nvSpPr>
        <p:spPr>
          <a:xfrm>
            <a:off x="673100" y="4659123"/>
            <a:ext cx="10697557" cy="1200329"/>
          </a:xfrm>
          <a:prstGeom prst="roundRect">
            <a:avLst/>
          </a:prstGeom>
          <a:solidFill>
            <a:schemeClr val="accent4">
              <a:lumMod val="40000"/>
              <a:lumOff val="60000"/>
              <a:alpha val="5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TextBox 143">
            <a:extLst>
              <a:ext uri="{FF2B5EF4-FFF2-40B4-BE49-F238E27FC236}">
                <a16:creationId xmlns:a16="http://schemas.microsoft.com/office/drawing/2014/main" id="{A635BD18-A167-4B60-9419-53A897F4F6D0}"/>
              </a:ext>
            </a:extLst>
          </p:cNvPr>
          <p:cNvSpPr txBox="1"/>
          <p:nvPr/>
        </p:nvSpPr>
        <p:spPr>
          <a:xfrm>
            <a:off x="770543" y="5028454"/>
            <a:ext cx="10350500" cy="461665"/>
          </a:xfrm>
          <a:prstGeom prst="rect">
            <a:avLst/>
          </a:prstGeom>
          <a:noFill/>
        </p:spPr>
        <p:txBody>
          <a:bodyPr wrap="square" rtlCol="0">
            <a:spAutoFit/>
          </a:bodyPr>
          <a:lstStyle/>
          <a:p>
            <a:pPr algn="ctr"/>
            <a:r>
              <a:rPr lang="en-GB" sz="2400" dirty="0">
                <a:effectLst>
                  <a:outerShdw blurRad="38100" dist="38100" dir="2700000" algn="tl">
                    <a:srgbClr val="000000">
                      <a:alpha val="43137"/>
                    </a:srgbClr>
                  </a:outerShdw>
                </a:effectLst>
              </a:rPr>
              <a:t>A short presentation by James Tyler and Marta Grazia</a:t>
            </a:r>
          </a:p>
        </p:txBody>
      </p:sp>
    </p:spTree>
    <p:extLst>
      <p:ext uri="{BB962C8B-B14F-4D97-AF65-F5344CB8AC3E}">
        <p14:creationId xmlns:p14="http://schemas.microsoft.com/office/powerpoint/2010/main" val="127733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5" name="Rectangle 167">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D27FF0EE-6A76-2C04-753B-688ED728C7A8}"/>
              </a:ext>
            </a:extLst>
          </p:cNvPr>
          <p:cNvSpPr/>
          <p:nvPr/>
        </p:nvSpPr>
        <p:spPr>
          <a:xfrm>
            <a:off x="1276923" y="1075062"/>
            <a:ext cx="9638153" cy="820645"/>
          </a:xfrm>
          <a:prstGeom prst="rect">
            <a:avLst/>
          </a:prstGeom>
          <a:effectLst/>
        </p:spPr>
        <p:txBody>
          <a:bodyPr vert="horz" lIns="91440" tIns="45720" rIns="91440" bIns="45720" rtlCol="0" anchor="b">
            <a:normAutofit fontScale="92500" lnSpcReduction="10000"/>
          </a:bodyPr>
          <a:lstStyle/>
          <a:p>
            <a:pPr algn="ctr">
              <a:spcBef>
                <a:spcPct val="0"/>
              </a:spcBef>
              <a:spcAft>
                <a:spcPts val="600"/>
              </a:spcAft>
            </a:pPr>
            <a:r>
              <a:rPr lang="en-US" sz="5400" b="1" cap="none" spc="0" dirty="0">
                <a:ln w="13462">
                  <a:solidFill>
                    <a:schemeClr val="bg1"/>
                  </a:solidFill>
                  <a:prstDash val="solid"/>
                </a:ln>
                <a:effectLst>
                  <a:outerShdw dist="38100" dir="2700000" algn="bl" rotWithShape="0">
                    <a:schemeClr val="accent2"/>
                  </a:outerShdw>
                </a:effectLst>
                <a:latin typeface="+mj-lt"/>
                <a:ea typeface="+mj-ea"/>
                <a:cs typeface="+mj-cs"/>
              </a:rPr>
              <a:t>Main differences</a:t>
            </a:r>
          </a:p>
        </p:txBody>
      </p:sp>
      <p:sp>
        <p:nvSpPr>
          <p:cNvPr id="3" name="Content Placeholder 2">
            <a:extLst>
              <a:ext uri="{FF2B5EF4-FFF2-40B4-BE49-F238E27FC236}">
                <a16:creationId xmlns:a16="http://schemas.microsoft.com/office/drawing/2014/main" id="{BBE94952-F9A3-1D77-33E3-098E45C83E8A}"/>
              </a:ext>
            </a:extLst>
          </p:cNvPr>
          <p:cNvSpPr txBox="1">
            <a:spLocks/>
          </p:cNvSpPr>
          <p:nvPr/>
        </p:nvSpPr>
        <p:spPr>
          <a:xfrm>
            <a:off x="1646396" y="2742644"/>
            <a:ext cx="9083806" cy="4170844"/>
          </a:xfrm>
          <a:prstGeom prst="rect">
            <a:avLst/>
          </a:prstGeom>
          <a:effectLst>
            <a:outerShdw blurRad="50800" dir="14400000">
              <a:srgbClr val="000000">
                <a:alpha val="40000"/>
              </a:srgbClr>
            </a:outerShdw>
          </a:effectLst>
        </p:spPr>
        <p:txBody>
          <a:bodyPr vert="horz" lIns="91440" tIns="45720" rIns="91440" bIns="45720" numCol="2" rtlCol="0" anchor="t">
            <a:normAutofit fontScale="92500"/>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Solo or small teams</a:t>
            </a:r>
          </a:p>
          <a:p>
            <a:r>
              <a:rPr lang="en-GB" dirty="0"/>
              <a:t>Low Budget</a:t>
            </a:r>
          </a:p>
          <a:p>
            <a:r>
              <a:rPr lang="en-GB" dirty="0"/>
              <a:t>More creative control</a:t>
            </a:r>
          </a:p>
          <a:p>
            <a:r>
              <a:rPr lang="en-GB" dirty="0"/>
              <a:t>Tend to be lesser known</a:t>
            </a:r>
          </a:p>
          <a:p>
            <a:r>
              <a:rPr lang="en-GB" dirty="0"/>
              <a:t>Smaller, closely-knit communities</a:t>
            </a:r>
          </a:p>
          <a:p>
            <a:r>
              <a:rPr lang="en-GB" dirty="0"/>
              <a:t>Most are only available on PC</a:t>
            </a:r>
          </a:p>
          <a:p>
            <a:r>
              <a:rPr lang="en-GB" dirty="0"/>
              <a:t>Cheaper  (£10+)</a:t>
            </a:r>
          </a:p>
          <a:p>
            <a:pPr algn="ctr"/>
            <a:endParaRPr lang="en-GB" dirty="0"/>
          </a:p>
          <a:p>
            <a:pPr algn="r"/>
            <a:endParaRPr lang="en-GB" dirty="0"/>
          </a:p>
          <a:p>
            <a:pPr algn="r"/>
            <a:endParaRPr lang="en-GB" dirty="0"/>
          </a:p>
          <a:p>
            <a:pPr algn="r"/>
            <a:r>
              <a:rPr lang="en-GB" dirty="0"/>
              <a:t>Large teams</a:t>
            </a:r>
          </a:p>
          <a:p>
            <a:pPr algn="r"/>
            <a:r>
              <a:rPr lang="en-GB" dirty="0"/>
              <a:t>High Budget</a:t>
            </a:r>
          </a:p>
          <a:p>
            <a:pPr algn="r"/>
            <a:r>
              <a:rPr lang="en-GB" dirty="0"/>
              <a:t>More controlled – revisions made often</a:t>
            </a:r>
          </a:p>
          <a:p>
            <a:pPr algn="r"/>
            <a:r>
              <a:rPr lang="en-GB" dirty="0"/>
              <a:t>Well known – highly marketed</a:t>
            </a:r>
          </a:p>
          <a:p>
            <a:pPr algn="r"/>
            <a:r>
              <a:rPr lang="en-GB" dirty="0"/>
              <a:t>Larger and expanding communities</a:t>
            </a:r>
          </a:p>
          <a:p>
            <a:pPr algn="r"/>
            <a:r>
              <a:rPr lang="en-GB" dirty="0"/>
              <a:t>Are usually found on PC and/or Consoles</a:t>
            </a:r>
          </a:p>
          <a:p>
            <a:pPr algn="r"/>
            <a:r>
              <a:rPr lang="en-GB" dirty="0"/>
              <a:t>More expensive (£50+)</a:t>
            </a:r>
          </a:p>
          <a:p>
            <a:endParaRPr lang="en-GB" dirty="0"/>
          </a:p>
        </p:txBody>
      </p:sp>
      <p:sp>
        <p:nvSpPr>
          <p:cNvPr id="4" name="Title 1">
            <a:extLst>
              <a:ext uri="{FF2B5EF4-FFF2-40B4-BE49-F238E27FC236}">
                <a16:creationId xmlns:a16="http://schemas.microsoft.com/office/drawing/2014/main" id="{91999C46-3875-4A90-F446-E7D85390A2C2}"/>
              </a:ext>
            </a:extLst>
          </p:cNvPr>
          <p:cNvSpPr txBox="1">
            <a:spLocks/>
          </p:cNvSpPr>
          <p:nvPr/>
        </p:nvSpPr>
        <p:spPr>
          <a:xfrm>
            <a:off x="644871" y="2024296"/>
            <a:ext cx="10917814" cy="739484"/>
          </a:xfrm>
          <a:prstGeom prst="rect">
            <a:avLst/>
          </a:prstGeom>
        </p:spPr>
        <p:txBody>
          <a:bodyPr vert="horz" lIns="91440" tIns="45720" rIns="91440" bIns="45720" numCol="2" rtlCol="0" anchor="t">
            <a:normAutofit fontScale="97500"/>
          </a:bodyPr>
          <a:lst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a:lstStyle>
          <a:p>
            <a:pPr algn="ctr"/>
            <a:r>
              <a:rPr lang="en-GB" sz="3200" i="0" dirty="0"/>
              <a:t>Indie Games</a:t>
            </a:r>
          </a:p>
          <a:p>
            <a:pPr algn="ctr"/>
            <a:r>
              <a:rPr lang="en-GB" sz="3200" i="0" dirty="0"/>
              <a:t>Triple A Games</a:t>
            </a:r>
          </a:p>
        </p:txBody>
      </p:sp>
      <p:cxnSp>
        <p:nvCxnSpPr>
          <p:cNvPr id="5" name="Straight Connector 4">
            <a:extLst>
              <a:ext uri="{FF2B5EF4-FFF2-40B4-BE49-F238E27FC236}">
                <a16:creationId xmlns:a16="http://schemas.microsoft.com/office/drawing/2014/main" id="{D6726F9D-33FA-D2EC-29C5-EB43491CF8C5}"/>
              </a:ext>
            </a:extLst>
          </p:cNvPr>
          <p:cNvCxnSpPr>
            <a:cxnSpLocks/>
          </p:cNvCxnSpPr>
          <p:nvPr/>
        </p:nvCxnSpPr>
        <p:spPr>
          <a:xfrm>
            <a:off x="763555" y="2639285"/>
            <a:ext cx="10664890" cy="290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7836AC8-7D1B-5B66-A9B0-E92FFA0DD92D}"/>
              </a:ext>
            </a:extLst>
          </p:cNvPr>
          <p:cNvCxnSpPr>
            <a:cxnSpLocks/>
          </p:cNvCxnSpPr>
          <p:nvPr/>
        </p:nvCxnSpPr>
        <p:spPr>
          <a:xfrm>
            <a:off x="763555" y="1878164"/>
            <a:ext cx="10664890" cy="290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C6938F4-57DC-37AE-CB6D-AF404DEC5644}"/>
              </a:ext>
            </a:extLst>
          </p:cNvPr>
          <p:cNvCxnSpPr>
            <a:cxnSpLocks/>
          </p:cNvCxnSpPr>
          <p:nvPr/>
        </p:nvCxnSpPr>
        <p:spPr>
          <a:xfrm>
            <a:off x="6088222" y="2715771"/>
            <a:ext cx="0" cy="3330466"/>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pic>
        <p:nvPicPr>
          <p:cNvPr id="9" name="Picture 8" descr="A picture containing text&#10;&#10;Description automatically generated">
            <a:extLst>
              <a:ext uri="{FF2B5EF4-FFF2-40B4-BE49-F238E27FC236}">
                <a16:creationId xmlns:a16="http://schemas.microsoft.com/office/drawing/2014/main" id="{B2EEBAE0-6A5D-6C98-1D58-69B19A2E7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7673" y="918313"/>
            <a:ext cx="954805" cy="699130"/>
          </a:xfrm>
          <a:prstGeom prst="rect">
            <a:avLst/>
          </a:prstGeom>
        </p:spPr>
      </p:pic>
      <p:pic>
        <p:nvPicPr>
          <p:cNvPr id="11" name="Picture 10">
            <a:extLst>
              <a:ext uri="{FF2B5EF4-FFF2-40B4-BE49-F238E27FC236}">
                <a16:creationId xmlns:a16="http://schemas.microsoft.com/office/drawing/2014/main" id="{781BBA69-8F66-A3B1-AF61-95C0FE54F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77" y="667672"/>
            <a:ext cx="1464055" cy="1196504"/>
          </a:xfrm>
          <a:prstGeom prst="rect">
            <a:avLst/>
          </a:prstGeom>
        </p:spPr>
      </p:pic>
    </p:spTree>
    <p:extLst>
      <p:ext uri="{BB962C8B-B14F-4D97-AF65-F5344CB8AC3E}">
        <p14:creationId xmlns:p14="http://schemas.microsoft.com/office/powerpoint/2010/main" val="274434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5" name="Rectangle 167">
            <a:extLst>
              <a:ext uri="{FF2B5EF4-FFF2-40B4-BE49-F238E27FC236}">
                <a16:creationId xmlns:a16="http://schemas.microsoft.com/office/drawing/2014/main" id="{B8F5419B-BCBD-42A2-BFFF-781C60733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DEC89E5-A8F8-44CA-5D53-8B2828B03A13}"/>
              </a:ext>
            </a:extLst>
          </p:cNvPr>
          <p:cNvSpPr/>
          <p:nvPr/>
        </p:nvSpPr>
        <p:spPr>
          <a:xfrm>
            <a:off x="2651240" y="197418"/>
            <a:ext cx="7319238" cy="995762"/>
          </a:xfrm>
          <a:prstGeom prst="rect">
            <a:avLst/>
          </a:prstGeom>
          <a:effectLst/>
        </p:spPr>
        <p:txBody>
          <a:bodyPr vert="horz" lIns="91440" tIns="45720" rIns="91440" bIns="45720" rtlCol="0" anchor="b">
            <a:normAutofit fontScale="92500" lnSpcReduction="10000"/>
          </a:bodyPr>
          <a:lstStyle/>
          <a:p>
            <a:pPr>
              <a:spcBef>
                <a:spcPct val="0"/>
              </a:spcBef>
              <a:spcAft>
                <a:spcPts val="600"/>
              </a:spcAft>
            </a:pPr>
            <a:r>
              <a:rPr lang="en-US" sz="6600" b="1" cap="none" spc="0" dirty="0">
                <a:ln w="13462">
                  <a:solidFill>
                    <a:schemeClr val="bg1"/>
                  </a:solidFill>
                  <a:prstDash val="solid"/>
                </a:ln>
                <a:effectLst>
                  <a:outerShdw dist="38100" dir="2700000" algn="bl" rotWithShape="0">
                    <a:schemeClr val="accent2"/>
                  </a:outerShdw>
                </a:effectLst>
                <a:latin typeface="+mj-lt"/>
                <a:ea typeface="+mj-ea"/>
                <a:cs typeface="+mj-cs"/>
              </a:rPr>
              <a:t>List of Indie Games</a:t>
            </a:r>
          </a:p>
        </p:txBody>
      </p:sp>
      <p:sp>
        <p:nvSpPr>
          <p:cNvPr id="3" name="Content Placeholder 2">
            <a:extLst>
              <a:ext uri="{FF2B5EF4-FFF2-40B4-BE49-F238E27FC236}">
                <a16:creationId xmlns:a16="http://schemas.microsoft.com/office/drawing/2014/main" id="{083C8C27-2414-3A8F-37B2-9DE554850A39}"/>
              </a:ext>
            </a:extLst>
          </p:cNvPr>
          <p:cNvSpPr txBox="1">
            <a:spLocks/>
          </p:cNvSpPr>
          <p:nvPr/>
        </p:nvSpPr>
        <p:spPr>
          <a:xfrm>
            <a:off x="267629" y="1320571"/>
            <a:ext cx="11797991" cy="5263109"/>
          </a:xfrm>
          <a:prstGeom prst="rect">
            <a:avLst/>
          </a:prstGeom>
          <a:effectLst>
            <a:outerShdw blurRad="50800" dir="14400000">
              <a:srgbClr val="000000">
                <a:alpha val="40000"/>
              </a:srgbClr>
            </a:outerShdw>
          </a:effectLst>
        </p:spPr>
        <p:txBody>
          <a:bodyPr vert="horz" lIns="91440" tIns="45720" rIns="91440" bIns="45720" numCol="4"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sz="1200" dirty="0"/>
              <a:t>Among Us</a:t>
            </a:r>
          </a:p>
          <a:p>
            <a:r>
              <a:rPr lang="en-GB" sz="1200" dirty="0"/>
              <a:t>Stardew Valley</a:t>
            </a:r>
          </a:p>
          <a:p>
            <a:r>
              <a:rPr lang="en-GB" sz="1200" dirty="0"/>
              <a:t>Cult of the Lamb</a:t>
            </a:r>
          </a:p>
          <a:p>
            <a:r>
              <a:rPr lang="en-GB" sz="1200" dirty="0"/>
              <a:t>Five Nights at Freddy’s</a:t>
            </a:r>
          </a:p>
          <a:p>
            <a:r>
              <a:rPr lang="en-GB" sz="1200" dirty="0"/>
              <a:t>Crypt of The </a:t>
            </a:r>
            <a:r>
              <a:rPr lang="en-GB" sz="1200" dirty="0" err="1"/>
              <a:t>Necrodancer</a:t>
            </a:r>
            <a:endParaRPr lang="en-GB" sz="1200" dirty="0"/>
          </a:p>
          <a:p>
            <a:r>
              <a:rPr lang="en-GB" sz="1200" dirty="0"/>
              <a:t>Cuphead</a:t>
            </a:r>
          </a:p>
          <a:p>
            <a:r>
              <a:rPr lang="en-GB" sz="1200" dirty="0" err="1"/>
              <a:t>Baldi’s</a:t>
            </a:r>
            <a:r>
              <a:rPr lang="en-GB" sz="1200" dirty="0"/>
              <a:t> Basics in Education &amp; Learning</a:t>
            </a:r>
          </a:p>
          <a:p>
            <a:r>
              <a:rPr lang="en-GB" sz="1200" dirty="0"/>
              <a:t>Don’t Starve</a:t>
            </a:r>
          </a:p>
          <a:p>
            <a:r>
              <a:rPr lang="en-GB" sz="1200" dirty="0" err="1"/>
              <a:t>Subnautica</a:t>
            </a:r>
            <a:endParaRPr lang="en-GB" sz="1200" dirty="0"/>
          </a:p>
          <a:p>
            <a:r>
              <a:rPr lang="en-GB" sz="1200" dirty="0" err="1"/>
              <a:t>Kerbal</a:t>
            </a:r>
            <a:r>
              <a:rPr lang="en-GB" sz="1200" dirty="0"/>
              <a:t> Space Program</a:t>
            </a:r>
          </a:p>
          <a:p>
            <a:r>
              <a:rPr lang="en-GB" sz="1200" dirty="0"/>
              <a:t>Hollow Knight</a:t>
            </a:r>
          </a:p>
          <a:p>
            <a:r>
              <a:rPr lang="en-GB" sz="1200" dirty="0"/>
              <a:t>Night in The Woods</a:t>
            </a:r>
          </a:p>
          <a:p>
            <a:r>
              <a:rPr lang="en-GB" sz="1200" dirty="0"/>
              <a:t>Undertale</a:t>
            </a:r>
          </a:p>
          <a:p>
            <a:r>
              <a:rPr lang="en-GB" sz="1200" dirty="0"/>
              <a:t>The Binding of Isaac</a:t>
            </a:r>
          </a:p>
          <a:p>
            <a:r>
              <a:rPr lang="en-GB" sz="1200" dirty="0"/>
              <a:t>Hotline Miami</a:t>
            </a:r>
          </a:p>
          <a:p>
            <a:r>
              <a:rPr lang="en-GB" sz="1200" dirty="0"/>
              <a:t>Superhot</a:t>
            </a:r>
          </a:p>
          <a:p>
            <a:r>
              <a:rPr lang="en-GB" sz="1200" dirty="0"/>
              <a:t>Friday Night </a:t>
            </a:r>
            <a:r>
              <a:rPr lang="en-GB" sz="1200" dirty="0" err="1"/>
              <a:t>Funkin</a:t>
            </a:r>
            <a:r>
              <a:rPr lang="en-GB" sz="1200" dirty="0"/>
              <a:t>’</a:t>
            </a:r>
          </a:p>
          <a:p>
            <a:r>
              <a:rPr lang="en-GB" sz="1200" dirty="0"/>
              <a:t>Fall Guys</a:t>
            </a:r>
          </a:p>
          <a:p>
            <a:r>
              <a:rPr lang="en-GB" sz="1200" dirty="0"/>
              <a:t>Outlast</a:t>
            </a:r>
          </a:p>
          <a:p>
            <a:r>
              <a:rPr lang="en-GB" sz="1200" dirty="0"/>
              <a:t>Hades</a:t>
            </a:r>
          </a:p>
          <a:p>
            <a:r>
              <a:rPr lang="en-GB" sz="1200" dirty="0"/>
              <a:t>Risk of Rain</a:t>
            </a:r>
          </a:p>
          <a:p>
            <a:r>
              <a:rPr lang="en-GB" sz="1200" dirty="0"/>
              <a:t>Deep Rock Galactic</a:t>
            </a:r>
          </a:p>
          <a:p>
            <a:r>
              <a:rPr lang="en-GB" sz="1200" dirty="0" err="1"/>
              <a:t>Deltarune</a:t>
            </a:r>
            <a:endParaRPr lang="en-GB" sz="1200" dirty="0"/>
          </a:p>
          <a:p>
            <a:r>
              <a:rPr lang="en-GB" sz="1200" dirty="0"/>
              <a:t>Faster Than Light</a:t>
            </a:r>
          </a:p>
          <a:p>
            <a:r>
              <a:rPr lang="en-GB" sz="1200" dirty="0" err="1"/>
              <a:t>Helltaker</a:t>
            </a:r>
            <a:endParaRPr lang="en-GB" sz="1200" dirty="0"/>
          </a:p>
          <a:p>
            <a:r>
              <a:rPr lang="en-GB" sz="1200" dirty="0"/>
              <a:t>Getting Over It with Bennett </a:t>
            </a:r>
            <a:r>
              <a:rPr lang="en-GB" sz="1200" dirty="0" err="1"/>
              <a:t>Foddy</a:t>
            </a:r>
            <a:endParaRPr lang="en-GB" sz="1200" dirty="0"/>
          </a:p>
          <a:p>
            <a:r>
              <a:rPr lang="en-GB" sz="1200" dirty="0"/>
              <a:t>Enter The </a:t>
            </a:r>
            <a:r>
              <a:rPr lang="en-GB" sz="1200" dirty="0" err="1"/>
              <a:t>Gungeon</a:t>
            </a:r>
            <a:endParaRPr lang="en-GB" sz="1200" dirty="0"/>
          </a:p>
          <a:p>
            <a:r>
              <a:rPr lang="en-GB" sz="1200" dirty="0"/>
              <a:t>Celeste</a:t>
            </a:r>
          </a:p>
          <a:p>
            <a:r>
              <a:rPr lang="en-GB" sz="1200" dirty="0"/>
              <a:t>A Hat In Time</a:t>
            </a:r>
          </a:p>
          <a:p>
            <a:r>
              <a:rPr lang="en-GB" sz="1200" dirty="0" err="1"/>
              <a:t>Hylics</a:t>
            </a:r>
            <a:endParaRPr lang="en-GB" sz="1200" dirty="0"/>
          </a:p>
          <a:p>
            <a:r>
              <a:rPr lang="en-GB" sz="1200" dirty="0"/>
              <a:t>Little Nightmares</a:t>
            </a:r>
          </a:p>
          <a:p>
            <a:r>
              <a:rPr lang="en-GB" sz="1200" dirty="0"/>
              <a:t>Indivisible</a:t>
            </a:r>
          </a:p>
          <a:p>
            <a:r>
              <a:rPr lang="en-GB" sz="1200" dirty="0" err="1"/>
              <a:t>Inscryption</a:t>
            </a:r>
            <a:endParaRPr lang="en-GB" sz="1200" dirty="0"/>
          </a:p>
          <a:p>
            <a:r>
              <a:rPr lang="en-GB" sz="1200" dirty="0"/>
              <a:t>Iron Lung</a:t>
            </a:r>
          </a:p>
          <a:p>
            <a:r>
              <a:rPr lang="en-GB" sz="1200" dirty="0"/>
              <a:t>Journey</a:t>
            </a:r>
          </a:p>
          <a:p>
            <a:r>
              <a:rPr lang="en-GB" sz="1200" dirty="0"/>
              <a:t>Jump King</a:t>
            </a:r>
          </a:p>
          <a:p>
            <a:r>
              <a:rPr lang="en-GB" sz="1200" dirty="0"/>
              <a:t>LISA: The Painful</a:t>
            </a:r>
          </a:p>
          <a:p>
            <a:r>
              <a:rPr lang="en-GB" sz="1200" dirty="0"/>
              <a:t>Metal: </a:t>
            </a:r>
            <a:r>
              <a:rPr lang="en-GB" sz="1200" dirty="0" err="1"/>
              <a:t>Hellsinger</a:t>
            </a:r>
            <a:endParaRPr lang="en-GB" sz="1200" dirty="0"/>
          </a:p>
          <a:p>
            <a:r>
              <a:rPr lang="en-GB" sz="1200" dirty="0"/>
              <a:t>Minecraft</a:t>
            </a:r>
          </a:p>
          <a:p>
            <a:r>
              <a:rPr lang="en-GB" sz="1200" dirty="0"/>
              <a:t>Neon White</a:t>
            </a:r>
          </a:p>
          <a:p>
            <a:r>
              <a:rPr lang="en-GB" sz="1200" dirty="0"/>
              <a:t>No Man’s Sky</a:t>
            </a:r>
          </a:p>
          <a:p>
            <a:r>
              <a:rPr lang="en-GB" sz="1200" dirty="0"/>
              <a:t>Omori</a:t>
            </a:r>
          </a:p>
          <a:p>
            <a:r>
              <a:rPr lang="en-GB" sz="1200" dirty="0"/>
              <a:t>Outer Wilds</a:t>
            </a:r>
          </a:p>
          <a:p>
            <a:r>
              <a:rPr lang="en-GB" sz="1200" dirty="0"/>
              <a:t>Ori &amp; The Blind Forest</a:t>
            </a:r>
          </a:p>
          <a:p>
            <a:r>
              <a:rPr lang="en-GB" sz="1200" dirty="0" err="1"/>
              <a:t>Phasmophobia</a:t>
            </a:r>
            <a:endParaRPr lang="en-GB" sz="1200" dirty="0"/>
          </a:p>
          <a:p>
            <a:r>
              <a:rPr lang="en-GB" sz="1200" dirty="0"/>
              <a:t>Rivals of Aether</a:t>
            </a:r>
          </a:p>
          <a:p>
            <a:r>
              <a:rPr lang="en-GB" sz="1200" dirty="0"/>
              <a:t>Rogue Legacy</a:t>
            </a:r>
          </a:p>
          <a:p>
            <a:r>
              <a:rPr lang="en-GB" sz="1200" dirty="0"/>
              <a:t>Sable</a:t>
            </a:r>
          </a:p>
          <a:p>
            <a:r>
              <a:rPr lang="en-GB" sz="1200" dirty="0"/>
              <a:t>Scorn</a:t>
            </a:r>
          </a:p>
          <a:p>
            <a:r>
              <a:rPr lang="en-GB" sz="1200" dirty="0"/>
              <a:t>SCP – Containment Breach</a:t>
            </a:r>
          </a:p>
          <a:p>
            <a:r>
              <a:rPr lang="en-GB" sz="1200" dirty="0"/>
              <a:t>Shantae</a:t>
            </a:r>
          </a:p>
          <a:p>
            <a:r>
              <a:rPr lang="en-GB" sz="1200" dirty="0"/>
              <a:t>Shovel Knight</a:t>
            </a:r>
          </a:p>
          <a:p>
            <a:r>
              <a:rPr lang="en-GB" sz="1200" dirty="0"/>
              <a:t>Sifu</a:t>
            </a:r>
          </a:p>
          <a:p>
            <a:r>
              <a:rPr lang="en-GB" sz="1200" dirty="0" err="1"/>
              <a:t>Skullgirls</a:t>
            </a:r>
            <a:endParaRPr lang="en-GB" sz="1200" dirty="0"/>
          </a:p>
          <a:p>
            <a:r>
              <a:rPr lang="en-GB" sz="1200" dirty="0"/>
              <a:t>Slime Rancher</a:t>
            </a:r>
          </a:p>
          <a:p>
            <a:r>
              <a:rPr lang="en-GB" sz="1200" dirty="0"/>
              <a:t>Soma</a:t>
            </a:r>
          </a:p>
          <a:p>
            <a:r>
              <a:rPr lang="en-GB" sz="1200" dirty="0" err="1"/>
              <a:t>Spelunky</a:t>
            </a:r>
            <a:endParaRPr lang="en-GB" sz="1200" dirty="0"/>
          </a:p>
          <a:p>
            <a:r>
              <a:rPr lang="en-GB" sz="1200" dirty="0"/>
              <a:t>Stray</a:t>
            </a:r>
          </a:p>
          <a:p>
            <a:r>
              <a:rPr lang="en-GB" sz="1200" dirty="0"/>
              <a:t>Transistor</a:t>
            </a:r>
          </a:p>
          <a:p>
            <a:r>
              <a:rPr lang="en-GB" sz="1200" dirty="0"/>
              <a:t>Untitled Goose Game</a:t>
            </a:r>
          </a:p>
          <a:p>
            <a:r>
              <a:rPr lang="en-GB" sz="1200" dirty="0"/>
              <a:t>VA-11 Hall-A</a:t>
            </a:r>
          </a:p>
          <a:p>
            <a:r>
              <a:rPr lang="en-GB" sz="1200" dirty="0"/>
              <a:t>Vampire Survivors</a:t>
            </a:r>
          </a:p>
          <a:p>
            <a:r>
              <a:rPr lang="en-GB" sz="1200" dirty="0"/>
              <a:t>Viscera </a:t>
            </a:r>
            <a:r>
              <a:rPr lang="en-GB" sz="1200" dirty="0" err="1"/>
              <a:t>Cleanup</a:t>
            </a:r>
            <a:r>
              <a:rPr lang="en-GB" sz="1200" dirty="0"/>
              <a:t> Duty</a:t>
            </a:r>
          </a:p>
          <a:p>
            <a:r>
              <a:rPr lang="en-GB" sz="1200" dirty="0" err="1"/>
              <a:t>VRChat</a:t>
            </a:r>
            <a:endParaRPr lang="en-GB" sz="1200" dirty="0"/>
          </a:p>
          <a:p>
            <a:r>
              <a:rPr lang="en-GB" sz="1200" dirty="0"/>
              <a:t>World of Horror</a:t>
            </a:r>
          </a:p>
          <a:p>
            <a:r>
              <a:rPr lang="en-GB" sz="1200" dirty="0"/>
              <a:t>Yume Nikki</a:t>
            </a:r>
          </a:p>
        </p:txBody>
      </p:sp>
      <p:sp>
        <p:nvSpPr>
          <p:cNvPr id="4" name="TextBox 3">
            <a:extLst>
              <a:ext uri="{FF2B5EF4-FFF2-40B4-BE49-F238E27FC236}">
                <a16:creationId xmlns:a16="http://schemas.microsoft.com/office/drawing/2014/main" id="{4F87AE8A-3DB3-6E9C-E046-655C731B1E42}"/>
              </a:ext>
            </a:extLst>
          </p:cNvPr>
          <p:cNvSpPr txBox="1"/>
          <p:nvPr/>
        </p:nvSpPr>
        <p:spPr>
          <a:xfrm>
            <a:off x="10280650" y="4998820"/>
            <a:ext cx="1530669" cy="1077218"/>
          </a:xfrm>
          <a:prstGeom prst="rect">
            <a:avLst/>
          </a:prstGeom>
          <a:noFill/>
        </p:spPr>
        <p:txBody>
          <a:bodyPr wrap="square" rtlCol="0">
            <a:spAutoFit/>
          </a:bodyPr>
          <a:lstStyle/>
          <a:p>
            <a:pPr algn="r"/>
            <a:r>
              <a:rPr lang="en-GB" sz="3200" dirty="0"/>
              <a:t>+ 1000s more</a:t>
            </a:r>
          </a:p>
        </p:txBody>
      </p:sp>
      <p:pic>
        <p:nvPicPr>
          <p:cNvPr id="5" name="Picture 4" descr="Logo&#10;&#10;Description automatically generated with medium confidence">
            <a:extLst>
              <a:ext uri="{FF2B5EF4-FFF2-40B4-BE49-F238E27FC236}">
                <a16:creationId xmlns:a16="http://schemas.microsoft.com/office/drawing/2014/main" id="{FAFA3DF5-8A09-8216-9454-F74255ACD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86" y="69305"/>
            <a:ext cx="933634" cy="1136269"/>
          </a:xfrm>
          <a:prstGeom prst="rect">
            <a:avLst/>
          </a:prstGeom>
        </p:spPr>
      </p:pic>
    </p:spTree>
    <p:extLst>
      <p:ext uri="{BB962C8B-B14F-4D97-AF65-F5344CB8AC3E}">
        <p14:creationId xmlns:p14="http://schemas.microsoft.com/office/powerpoint/2010/main" val="406335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8F530C10-4403-F2AF-F80E-35FEA36B04E7}"/>
              </a:ext>
            </a:extLst>
          </p:cNvPr>
          <p:cNvSpPr/>
          <p:nvPr/>
        </p:nvSpPr>
        <p:spPr>
          <a:xfrm>
            <a:off x="810002" y="639097"/>
            <a:ext cx="4961534" cy="3781101"/>
          </a:xfrm>
          <a:prstGeom prst="rect">
            <a:avLst/>
          </a:prstGeom>
        </p:spPr>
        <p:txBody>
          <a:bodyPr vert="horz" lIns="91440" tIns="45720" rIns="91440" bIns="45720" rtlCol="0" anchor="b">
            <a:normAutofit/>
          </a:bodyPr>
          <a:lstStyle/>
          <a:p>
            <a:pPr>
              <a:spcBef>
                <a:spcPct val="0"/>
              </a:spcBef>
              <a:spcAft>
                <a:spcPts val="600"/>
              </a:spcAft>
            </a:pPr>
            <a:r>
              <a:rPr lang="en-US" sz="5400" b="1">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rPr>
              <a:t>Everything’s going Virtual!</a:t>
            </a:r>
            <a:endParaRPr lang="en-US" sz="5400" b="1" cap="none" spc="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endParaRPr>
          </a:p>
        </p:txBody>
      </p:sp>
      <p:pic>
        <p:nvPicPr>
          <p:cNvPr id="4" name="Picture 3" descr="A person wearing a virtual reality headset and holding an object&#10;&#10;Description automatically generated with low confidence">
            <a:extLst>
              <a:ext uri="{FF2B5EF4-FFF2-40B4-BE49-F238E27FC236}">
                <a16:creationId xmlns:a16="http://schemas.microsoft.com/office/drawing/2014/main" id="{D6FFC6D7-5A43-DD5B-DA05-C23859053C21}"/>
              </a:ext>
            </a:extLst>
          </p:cNvPr>
          <p:cNvPicPr>
            <a:picLocks noChangeAspect="1"/>
          </p:cNvPicPr>
          <p:nvPr/>
        </p:nvPicPr>
        <p:blipFill rotWithShape="1">
          <a:blip r:embed="rId2">
            <a:extLst>
              <a:ext uri="{28A0092B-C50C-407E-A947-70E740481C1C}">
                <a14:useLocalDpi xmlns:a14="http://schemas.microsoft.com/office/drawing/2010/main" val="0"/>
              </a:ext>
            </a:extLst>
          </a:blip>
          <a:srcRect l="26518" r="29073"/>
          <a:stretch/>
        </p:blipFill>
        <p:spPr>
          <a:xfrm>
            <a:off x="6100916" y="10"/>
            <a:ext cx="6091084" cy="6857990"/>
          </a:xfrm>
          <a:prstGeom prst="rect">
            <a:avLst/>
          </a:prstGeom>
        </p:spPr>
      </p:pic>
    </p:spTree>
    <p:extLst>
      <p:ext uri="{BB962C8B-B14F-4D97-AF65-F5344CB8AC3E}">
        <p14:creationId xmlns:p14="http://schemas.microsoft.com/office/powerpoint/2010/main" val="1062597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8F530C10-4403-F2AF-F80E-35FEA36B04E7}"/>
              </a:ext>
            </a:extLst>
          </p:cNvPr>
          <p:cNvSpPr/>
          <p:nvPr/>
        </p:nvSpPr>
        <p:spPr>
          <a:xfrm>
            <a:off x="193283" y="5415187"/>
            <a:ext cx="8666155"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1">
                      <a:lumMod val="75000"/>
                    </a:schemeClr>
                  </a:outerShdw>
                </a:effectLst>
              </a:rPr>
              <a:t>Physical vs Digital Copies</a:t>
            </a:r>
          </a:p>
        </p:txBody>
      </p:sp>
      <p:sp>
        <p:nvSpPr>
          <p:cNvPr id="2" name="TextBox 1">
            <a:extLst>
              <a:ext uri="{FF2B5EF4-FFF2-40B4-BE49-F238E27FC236}">
                <a16:creationId xmlns:a16="http://schemas.microsoft.com/office/drawing/2014/main" id="{025CD182-8733-2B83-DEDF-96CE418050AA}"/>
              </a:ext>
            </a:extLst>
          </p:cNvPr>
          <p:cNvSpPr txBox="1"/>
          <p:nvPr/>
        </p:nvSpPr>
        <p:spPr>
          <a:xfrm>
            <a:off x="323214" y="475373"/>
            <a:ext cx="6958534" cy="49398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t>Games were originally sold as physical disc in a case.</a:t>
            </a:r>
          </a:p>
          <a:p>
            <a:pPr marL="285750" indent="-285750">
              <a:lnSpc>
                <a:spcPct val="150000"/>
              </a:lnSpc>
              <a:buFont typeface="Arial" panose="020B0604020202020204" pitchFamily="34" charset="0"/>
              <a:buChar char="•"/>
            </a:pPr>
            <a:r>
              <a:rPr lang="en-GB" dirty="0"/>
              <a:t>These cases would include the disc, and often an extensive manual to help players understand the game.</a:t>
            </a:r>
          </a:p>
          <a:p>
            <a:pPr>
              <a:lnSpc>
                <a:spcPct val="150000"/>
              </a:lnSpc>
            </a:pPr>
            <a:endParaRPr lang="en-GB" dirty="0"/>
          </a:p>
          <a:p>
            <a:pPr marL="285750" indent="-285750">
              <a:lnSpc>
                <a:spcPct val="150000"/>
              </a:lnSpc>
              <a:buFont typeface="Arial" panose="020B0604020202020204" pitchFamily="34" charset="0"/>
              <a:buChar char="•"/>
            </a:pPr>
            <a:r>
              <a:rPr lang="en-GB" dirty="0"/>
              <a:t>Nowadays, everything is conveniently downloaded through the internet and installed completely digitally. No more queuing for the midnight release at the local GAME store!</a:t>
            </a:r>
          </a:p>
          <a:p>
            <a:pPr marL="285750" indent="-285750">
              <a:lnSpc>
                <a:spcPct val="150000"/>
              </a:lnSpc>
              <a:buFont typeface="Arial" panose="020B0604020202020204" pitchFamily="34" charset="0"/>
              <a:buChar char="•"/>
            </a:pPr>
            <a:r>
              <a:rPr lang="en-GB" dirty="0"/>
              <a:t>However, many people to this day still get physical copies of games such as collectible hobbyists.</a:t>
            </a:r>
          </a:p>
          <a:p>
            <a:pPr marL="285750" indent="-285750">
              <a:lnSpc>
                <a:spcPct val="150000"/>
              </a:lnSpc>
              <a:buFont typeface="Arial" panose="020B0604020202020204" pitchFamily="34" charset="0"/>
              <a:buChar char="•"/>
            </a:pPr>
            <a:endParaRPr lang="en-GB" dirty="0"/>
          </a:p>
          <a:p>
            <a:endParaRPr lang="en-GB" dirty="0"/>
          </a:p>
        </p:txBody>
      </p:sp>
      <p:pic>
        <p:nvPicPr>
          <p:cNvPr id="4" name="Picture 3" descr="Graphical user interface, website&#10;&#10;Description automatically generated">
            <a:extLst>
              <a:ext uri="{FF2B5EF4-FFF2-40B4-BE49-F238E27FC236}">
                <a16:creationId xmlns:a16="http://schemas.microsoft.com/office/drawing/2014/main" id="{DD6D917B-5543-86C4-158D-C8FB00543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0693" y="608106"/>
            <a:ext cx="4572000" cy="342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5162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7"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79" name="Rectangle 178">
            <a:extLst>
              <a:ext uri="{FF2B5EF4-FFF2-40B4-BE49-F238E27FC236}">
                <a16:creationId xmlns:a16="http://schemas.microsoft.com/office/drawing/2014/main" id="{4DDFE9F7-C936-4F4C-9EF6-679F30903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23">
            <a:extLst>
              <a:ext uri="{FF2B5EF4-FFF2-40B4-BE49-F238E27FC236}">
                <a16:creationId xmlns:a16="http://schemas.microsoft.com/office/drawing/2014/main" id="{83F36C5B-9ECA-4480-ABF2-496C48A49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944" cy="6858000"/>
          </a:xfrm>
          <a:custGeom>
            <a:avLst/>
            <a:gdLst>
              <a:gd name="connsiteX0" fmla="*/ 0 w 7552944"/>
              <a:gd name="connsiteY0" fmla="*/ 0 h 6858000"/>
              <a:gd name="connsiteX1" fmla="*/ 1067477 w 7552944"/>
              <a:gd name="connsiteY1" fmla="*/ 0 h 6858000"/>
              <a:gd name="connsiteX2" fmla="*/ 2201779 w 7552944"/>
              <a:gd name="connsiteY2" fmla="*/ 0 h 6858000"/>
              <a:gd name="connsiteX3" fmla="*/ 7552944 w 7552944"/>
              <a:gd name="connsiteY3" fmla="*/ 0 h 6858000"/>
              <a:gd name="connsiteX4" fmla="*/ 7552944 w 7552944"/>
              <a:gd name="connsiteY4" fmla="*/ 1900238 h 6858000"/>
              <a:gd name="connsiteX5" fmla="*/ 7182528 w 7552944"/>
              <a:gd name="connsiteY5" fmla="*/ 2178050 h 6858000"/>
              <a:gd name="connsiteX6" fmla="*/ 7178294 w 7552944"/>
              <a:gd name="connsiteY6" fmla="*/ 2184400 h 6858000"/>
              <a:gd name="connsiteX7" fmla="*/ 7171944 w 7552944"/>
              <a:gd name="connsiteY7" fmla="*/ 2193925 h 6858000"/>
              <a:gd name="connsiteX8" fmla="*/ 7165594 w 7552944"/>
              <a:gd name="connsiteY8" fmla="*/ 2201863 h 6858000"/>
              <a:gd name="connsiteX9" fmla="*/ 7165594 w 7552944"/>
              <a:gd name="connsiteY9" fmla="*/ 2211388 h 6858000"/>
              <a:gd name="connsiteX10" fmla="*/ 7165594 w 7552944"/>
              <a:gd name="connsiteY10" fmla="*/ 2220913 h 6858000"/>
              <a:gd name="connsiteX11" fmla="*/ 7171944 w 7552944"/>
              <a:gd name="connsiteY11" fmla="*/ 2228850 h 6858000"/>
              <a:gd name="connsiteX12" fmla="*/ 7178294 w 7552944"/>
              <a:gd name="connsiteY12" fmla="*/ 2238375 h 6858000"/>
              <a:gd name="connsiteX13" fmla="*/ 7182528 w 7552944"/>
              <a:gd name="connsiteY13" fmla="*/ 2244725 h 6858000"/>
              <a:gd name="connsiteX14" fmla="*/ 7552944 w 7552944"/>
              <a:gd name="connsiteY14" fmla="*/ 2522538 h 6858000"/>
              <a:gd name="connsiteX15" fmla="*/ 7552944 w 7552944"/>
              <a:gd name="connsiteY15" fmla="*/ 6858000 h 6858000"/>
              <a:gd name="connsiteX16" fmla="*/ 2201779 w 7552944"/>
              <a:gd name="connsiteY16" fmla="*/ 6858000 h 6858000"/>
              <a:gd name="connsiteX17" fmla="*/ 1067477 w 7552944"/>
              <a:gd name="connsiteY17" fmla="*/ 6858000 h 6858000"/>
              <a:gd name="connsiteX18" fmla="*/ 0 w 7552944"/>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944" h="6858000">
                <a:moveTo>
                  <a:pt x="0" y="0"/>
                </a:moveTo>
                <a:lnTo>
                  <a:pt x="1067477" y="0"/>
                </a:lnTo>
                <a:lnTo>
                  <a:pt x="2201779" y="0"/>
                </a:lnTo>
                <a:lnTo>
                  <a:pt x="7552944" y="0"/>
                </a:lnTo>
                <a:lnTo>
                  <a:pt x="7552944" y="1900238"/>
                </a:lnTo>
                <a:lnTo>
                  <a:pt x="7182528" y="2178050"/>
                </a:lnTo>
                <a:lnTo>
                  <a:pt x="7178294" y="2184400"/>
                </a:lnTo>
                <a:lnTo>
                  <a:pt x="7171944" y="2193925"/>
                </a:lnTo>
                <a:lnTo>
                  <a:pt x="7165594" y="2201863"/>
                </a:lnTo>
                <a:lnTo>
                  <a:pt x="7165594" y="2211388"/>
                </a:lnTo>
                <a:lnTo>
                  <a:pt x="7165594" y="2220913"/>
                </a:lnTo>
                <a:lnTo>
                  <a:pt x="7171944" y="2228850"/>
                </a:lnTo>
                <a:lnTo>
                  <a:pt x="7178294" y="2238375"/>
                </a:lnTo>
                <a:lnTo>
                  <a:pt x="7182528" y="2244725"/>
                </a:lnTo>
                <a:lnTo>
                  <a:pt x="7552944" y="2522538"/>
                </a:lnTo>
                <a:lnTo>
                  <a:pt x="7552944" y="6858000"/>
                </a:lnTo>
                <a:lnTo>
                  <a:pt x="2201779" y="6858000"/>
                </a:lnTo>
                <a:lnTo>
                  <a:pt x="106747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F530C10-4403-F2AF-F80E-35FEA36B04E7}"/>
              </a:ext>
            </a:extLst>
          </p:cNvPr>
          <p:cNvSpPr/>
          <p:nvPr/>
        </p:nvSpPr>
        <p:spPr>
          <a:xfrm>
            <a:off x="810000" y="447188"/>
            <a:ext cx="6097955" cy="1559412"/>
          </a:xfrm>
          <a:prstGeom prst="rect">
            <a:avLst/>
          </a:prstGeom>
        </p:spPr>
        <p:txBody>
          <a:bodyPr vert="horz" lIns="91440" tIns="45720" rIns="91440" bIns="45720" rtlCol="0" anchor="b">
            <a:normAutofit/>
          </a:bodyPr>
          <a:lstStyle/>
          <a:p>
            <a:pPr>
              <a:spcBef>
                <a:spcPct val="0"/>
              </a:spcBef>
              <a:spcAft>
                <a:spcPts val="600"/>
              </a:spcAft>
            </a:pPr>
            <a:r>
              <a:rPr lang="en-US" sz="4000" b="1" dirty="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rPr>
              <a:t>Time to get up and move!</a:t>
            </a:r>
            <a:endParaRPr lang="en-US" sz="4000" b="1" cap="none" spc="0" dirty="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endParaRPr>
          </a:p>
        </p:txBody>
      </p:sp>
      <p:sp>
        <p:nvSpPr>
          <p:cNvPr id="2" name="TextBox 1">
            <a:extLst>
              <a:ext uri="{FF2B5EF4-FFF2-40B4-BE49-F238E27FC236}">
                <a16:creationId xmlns:a16="http://schemas.microsoft.com/office/drawing/2014/main" id="{025CD182-8733-2B83-DEDF-96CE418050AA}"/>
              </a:ext>
            </a:extLst>
          </p:cNvPr>
          <p:cNvSpPr txBox="1"/>
          <p:nvPr/>
        </p:nvSpPr>
        <p:spPr>
          <a:xfrm>
            <a:off x="818712" y="2413000"/>
            <a:ext cx="6075179" cy="3632200"/>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accent1"/>
              </a:buClr>
              <a:buFont typeface="Wingdings 2" charset="2"/>
              <a:buChar char=""/>
            </a:pPr>
            <a:r>
              <a:rPr lang="en-US" sz="1500" dirty="0"/>
              <a:t>During the mid 2000s, games had branched off into using your own body and actions to manipulate the game world. With the use of a camera tracking and at least one person, there could be countless hours of fun!</a:t>
            </a:r>
          </a:p>
          <a:p>
            <a:pPr marL="285750" indent="-285750">
              <a:lnSpc>
                <a:spcPct val="90000"/>
              </a:lnSpc>
              <a:spcBef>
                <a:spcPct val="20000"/>
              </a:spcBef>
              <a:spcAft>
                <a:spcPts val="600"/>
              </a:spcAft>
              <a:buClr>
                <a:schemeClr val="accent1"/>
              </a:buClr>
              <a:buFont typeface="Wingdings 2" charset="2"/>
              <a:buChar char=""/>
            </a:pPr>
            <a:r>
              <a:rPr lang="en-US" sz="1500" dirty="0"/>
              <a:t>In Winter of 2006, the Nintendo Wii released changing the scope of how games were played. Many big companies followed suit after realizing the high demand for this new medium of gaming.</a:t>
            </a:r>
          </a:p>
          <a:p>
            <a:pPr marL="285750" indent="-285750">
              <a:lnSpc>
                <a:spcPct val="90000"/>
              </a:lnSpc>
              <a:spcBef>
                <a:spcPct val="20000"/>
              </a:spcBef>
              <a:spcAft>
                <a:spcPts val="600"/>
              </a:spcAft>
              <a:buClr>
                <a:schemeClr val="accent1"/>
              </a:buClr>
              <a:buFont typeface="Wingdings 2" charset="2"/>
              <a:buChar char=""/>
            </a:pPr>
            <a:r>
              <a:rPr lang="en-US" sz="1500" dirty="0"/>
              <a:t>Games of this nature involved simulations of various activities, mostly including things like sports, but also party games for social gatherings.</a:t>
            </a:r>
          </a:p>
          <a:p>
            <a:pPr marL="285750" indent="-285750">
              <a:lnSpc>
                <a:spcPct val="90000"/>
              </a:lnSpc>
              <a:spcBef>
                <a:spcPct val="20000"/>
              </a:spcBef>
              <a:spcAft>
                <a:spcPts val="600"/>
              </a:spcAft>
              <a:buClr>
                <a:schemeClr val="accent1"/>
              </a:buClr>
              <a:buFont typeface="Wingdings 2" charset="2"/>
              <a:buChar char=""/>
            </a:pPr>
            <a:r>
              <a:rPr lang="en-US" sz="1500" dirty="0"/>
              <a:t>Whilst very engaging, it also promoted exercise. When games were traditionally just sitting in front of a screen, now people could move to play their games.</a:t>
            </a:r>
          </a:p>
          <a:p>
            <a:pPr>
              <a:lnSpc>
                <a:spcPct val="90000"/>
              </a:lnSpc>
              <a:spcBef>
                <a:spcPct val="20000"/>
              </a:spcBef>
              <a:spcAft>
                <a:spcPts val="600"/>
              </a:spcAft>
              <a:buClr>
                <a:schemeClr val="accent1"/>
              </a:buClr>
              <a:buFont typeface="Wingdings 2" charset="2"/>
              <a:buChar char=""/>
            </a:pPr>
            <a:endParaRPr lang="en-US" sz="1500" dirty="0"/>
          </a:p>
        </p:txBody>
      </p:sp>
      <p:sp>
        <p:nvSpPr>
          <p:cNvPr id="183" name="Rounded Rectangle 17">
            <a:extLst>
              <a:ext uri="{FF2B5EF4-FFF2-40B4-BE49-F238E27FC236}">
                <a16:creationId xmlns:a16="http://schemas.microsoft.com/office/drawing/2014/main" id="{B03C0BA2-EBED-460A-97AE-475F9377F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ew men playing a video game&#10;&#10;Description automatically generated with medium confidence">
            <a:extLst>
              <a:ext uri="{FF2B5EF4-FFF2-40B4-BE49-F238E27FC236}">
                <a16:creationId xmlns:a16="http://schemas.microsoft.com/office/drawing/2014/main" id="{8CC3705C-043E-4FD7-904E-618D1A3AE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5455" y="1622801"/>
            <a:ext cx="2722432" cy="1361216"/>
          </a:xfrm>
          <a:prstGeom prst="rect">
            <a:avLst/>
          </a:prstGeom>
        </p:spPr>
      </p:pic>
      <p:pic>
        <p:nvPicPr>
          <p:cNvPr id="7" name="Picture 6" descr="A few women playing video games&#10;&#10;Description automatically generated with low confidence">
            <a:extLst>
              <a:ext uri="{FF2B5EF4-FFF2-40B4-BE49-F238E27FC236}">
                <a16:creationId xmlns:a16="http://schemas.microsoft.com/office/drawing/2014/main" id="{19145542-89AF-B797-2AF0-5EC3B6513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5455" y="3522233"/>
            <a:ext cx="2722432" cy="2041824"/>
          </a:xfrm>
          <a:prstGeom prst="rect">
            <a:avLst/>
          </a:prstGeom>
        </p:spPr>
      </p:pic>
    </p:spTree>
    <p:extLst>
      <p:ext uri="{BB962C8B-B14F-4D97-AF65-F5344CB8AC3E}">
        <p14:creationId xmlns:p14="http://schemas.microsoft.com/office/powerpoint/2010/main" val="3835112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4" name="Freeform 6">
            <a:extLst>
              <a:ext uri="{FF2B5EF4-FFF2-40B4-BE49-F238E27FC236}">
                <a16:creationId xmlns:a16="http://schemas.microsoft.com/office/drawing/2014/main" id="{F5D8CBC8-202F-4F3E-98DD-70D6FCB78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70" name="Rectangle 169">
            <a:extLst>
              <a:ext uri="{FF2B5EF4-FFF2-40B4-BE49-F238E27FC236}">
                <a16:creationId xmlns:a16="http://schemas.microsoft.com/office/drawing/2014/main" id="{2BDEF1B6-CABC-4FE5-BBB0-98BACFAB0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earing a mask&#10;&#10;Description automatically generated with low confidence">
            <a:extLst>
              <a:ext uri="{FF2B5EF4-FFF2-40B4-BE49-F238E27FC236}">
                <a16:creationId xmlns:a16="http://schemas.microsoft.com/office/drawing/2014/main" id="{66F652B7-9449-35E3-2D11-B45CF1070E6A}"/>
              </a:ext>
            </a:extLst>
          </p:cNvPr>
          <p:cNvPicPr>
            <a:picLocks noChangeAspect="1"/>
          </p:cNvPicPr>
          <p:nvPr/>
        </p:nvPicPr>
        <p:blipFill rotWithShape="1">
          <a:blip r:embed="rId2">
            <a:extLst>
              <a:ext uri="{28A0092B-C50C-407E-A947-70E740481C1C}">
                <a14:useLocalDpi xmlns:a14="http://schemas.microsoft.com/office/drawing/2010/main" val="0"/>
              </a:ext>
            </a:extLst>
          </a:blip>
          <a:srcRect l="11418" r="12602"/>
          <a:stretch/>
        </p:blipFill>
        <p:spPr>
          <a:xfrm>
            <a:off x="5985393" y="-1"/>
            <a:ext cx="6206607" cy="4125251"/>
          </a:xfrm>
          <a:prstGeom prst="rect">
            <a:avLst/>
          </a:prstGeom>
        </p:spPr>
      </p:pic>
      <p:sp useBgFill="1">
        <p:nvSpPr>
          <p:cNvPr id="172" name="Freeform 9">
            <a:extLst>
              <a:ext uri="{FF2B5EF4-FFF2-40B4-BE49-F238E27FC236}">
                <a16:creationId xmlns:a16="http://schemas.microsoft.com/office/drawing/2014/main" id="{B48BE8E5-C0F4-4C06-9B14-3DD8C038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F530C10-4403-F2AF-F80E-35FEA36B04E7}"/>
              </a:ext>
            </a:extLst>
          </p:cNvPr>
          <p:cNvSpPr/>
          <p:nvPr/>
        </p:nvSpPr>
        <p:spPr>
          <a:xfrm>
            <a:off x="810000" y="447188"/>
            <a:ext cx="4930400" cy="1559412"/>
          </a:xfrm>
          <a:prstGeom prst="rect">
            <a:avLst/>
          </a:prstGeom>
          <a:effectLst/>
        </p:spPr>
        <p:txBody>
          <a:bodyPr vert="horz" lIns="91440" tIns="45720" rIns="91440" bIns="45720" rtlCol="0" anchor="b">
            <a:normAutofit fontScale="92500" lnSpcReduction="20000"/>
          </a:bodyPr>
          <a:lstStyle/>
          <a:p>
            <a:pPr>
              <a:spcBef>
                <a:spcPct val="0"/>
              </a:spcBef>
              <a:spcAft>
                <a:spcPts val="600"/>
              </a:spcAft>
            </a:pPr>
            <a:endParaRPr lang="en-US" sz="4000" b="1" cap="none" spc="0" dirty="0">
              <a:ln w="13462">
                <a:solidFill>
                  <a:schemeClr val="bg1"/>
                </a:solidFill>
                <a:prstDash val="solid"/>
              </a:ln>
              <a:effectLst>
                <a:outerShdw dist="38100" dir="2700000" algn="bl" rotWithShape="0">
                  <a:schemeClr val="accent1">
                    <a:lumMod val="75000"/>
                  </a:schemeClr>
                </a:outerShdw>
              </a:effectLst>
              <a:latin typeface="+mj-lt"/>
              <a:ea typeface="+mj-ea"/>
              <a:cs typeface="+mj-cs"/>
            </a:endParaRPr>
          </a:p>
          <a:p>
            <a:pPr>
              <a:spcBef>
                <a:spcPct val="0"/>
              </a:spcBef>
              <a:spcAft>
                <a:spcPts val="600"/>
              </a:spcAft>
            </a:pPr>
            <a:r>
              <a:rPr lang="en-US" sz="4000" b="1" dirty="0">
                <a:ln w="13462">
                  <a:solidFill>
                    <a:schemeClr val="bg1"/>
                  </a:solidFill>
                  <a:prstDash val="solid"/>
                </a:ln>
                <a:effectLst>
                  <a:outerShdw dist="38100" dir="2700000" algn="bl" rotWithShape="0">
                    <a:schemeClr val="accent1">
                      <a:lumMod val="75000"/>
                    </a:schemeClr>
                  </a:outerShdw>
                </a:effectLst>
                <a:latin typeface="+mj-lt"/>
                <a:ea typeface="+mj-ea"/>
                <a:cs typeface="+mj-cs"/>
              </a:rPr>
              <a:t>The Next Step -</a:t>
            </a:r>
            <a:r>
              <a:rPr lang="en-US" sz="4000" b="1" cap="none" spc="0" dirty="0">
                <a:ln w="13462">
                  <a:solidFill>
                    <a:schemeClr val="bg1"/>
                  </a:solidFill>
                  <a:prstDash val="solid"/>
                </a:ln>
                <a:effectLst>
                  <a:outerShdw dist="38100" dir="2700000" algn="bl" rotWithShape="0">
                    <a:schemeClr val="accent1">
                      <a:lumMod val="75000"/>
                    </a:schemeClr>
                  </a:outerShdw>
                </a:effectLst>
                <a:latin typeface="+mj-lt"/>
                <a:ea typeface="+mj-ea"/>
                <a:cs typeface="+mj-cs"/>
              </a:rPr>
              <a:t>Virtual Reality! 😲</a:t>
            </a:r>
          </a:p>
        </p:txBody>
      </p:sp>
      <p:sp>
        <p:nvSpPr>
          <p:cNvPr id="2" name="TextBox 1">
            <a:extLst>
              <a:ext uri="{FF2B5EF4-FFF2-40B4-BE49-F238E27FC236}">
                <a16:creationId xmlns:a16="http://schemas.microsoft.com/office/drawing/2014/main" id="{025CD182-8733-2B83-DEDF-96CE418050AA}"/>
              </a:ext>
            </a:extLst>
          </p:cNvPr>
          <p:cNvSpPr txBox="1"/>
          <p:nvPr/>
        </p:nvSpPr>
        <p:spPr>
          <a:xfrm>
            <a:off x="781890" y="2633176"/>
            <a:ext cx="4921687" cy="3632200"/>
          </a:xfrm>
          <a:prstGeom prst="rect">
            <a:avLst/>
          </a:prstGeom>
          <a:effectLst/>
        </p:spPr>
        <p:txBody>
          <a:bodyPr vert="horz" lIns="91440" tIns="45720" rIns="91440" bIns="45720" rtlCol="0" anchor="ctr">
            <a:normAutofit/>
          </a:bodyPr>
          <a:lstStyle/>
          <a:p>
            <a:pPr marL="285750" indent="-285750">
              <a:lnSpc>
                <a:spcPct val="90000"/>
              </a:lnSpc>
              <a:spcBef>
                <a:spcPct val="20000"/>
              </a:spcBef>
              <a:spcAft>
                <a:spcPts val="600"/>
              </a:spcAft>
              <a:buClr>
                <a:schemeClr val="accent1"/>
              </a:buClr>
              <a:buFont typeface="Wingdings 2" charset="2"/>
              <a:buChar char=""/>
            </a:pPr>
            <a:r>
              <a:rPr lang="en-US" sz="1500" dirty="0"/>
              <a:t>Virtual Reality is a simulated experience that completely immerses the user in a virtual environment, with them being able to manipulate the world around them.</a:t>
            </a:r>
          </a:p>
          <a:p>
            <a:pPr marL="285750" indent="-285750">
              <a:lnSpc>
                <a:spcPct val="90000"/>
              </a:lnSpc>
              <a:spcBef>
                <a:spcPct val="20000"/>
              </a:spcBef>
              <a:spcAft>
                <a:spcPts val="600"/>
              </a:spcAft>
              <a:buClr>
                <a:schemeClr val="accent1"/>
              </a:buClr>
              <a:buFont typeface="Wingdings 2" charset="2"/>
              <a:buChar char=""/>
            </a:pPr>
            <a:r>
              <a:rPr lang="en-US" sz="1500" dirty="0"/>
              <a:t>In 2012, a kickstart campaign for the Oculus Rift headset was announced. The project got $2.4 million dollars from backers.</a:t>
            </a:r>
          </a:p>
          <a:p>
            <a:pPr marL="285750" indent="-285750">
              <a:lnSpc>
                <a:spcPct val="90000"/>
              </a:lnSpc>
              <a:spcBef>
                <a:spcPct val="20000"/>
              </a:spcBef>
              <a:spcAft>
                <a:spcPts val="600"/>
              </a:spcAft>
              <a:buClr>
                <a:schemeClr val="accent1"/>
              </a:buClr>
              <a:buFont typeface="Wingdings 2" charset="2"/>
              <a:buChar char=""/>
            </a:pPr>
            <a:r>
              <a:rPr lang="en-US" sz="1500" dirty="0"/>
              <a:t>Nowadays, more and more games developers are making VR games, or updating current games to have VR capability!</a:t>
            </a:r>
          </a:p>
          <a:p>
            <a:pPr marL="285750" indent="-285750">
              <a:lnSpc>
                <a:spcPct val="90000"/>
              </a:lnSpc>
              <a:spcBef>
                <a:spcPct val="20000"/>
              </a:spcBef>
              <a:spcAft>
                <a:spcPts val="600"/>
              </a:spcAft>
              <a:buClr>
                <a:schemeClr val="accent1"/>
              </a:buClr>
              <a:buFont typeface="Wingdings 2" charset="2"/>
              <a:buChar char=""/>
            </a:pPr>
            <a:r>
              <a:rPr lang="en-US" sz="1500" dirty="0"/>
              <a:t>Despite being extremely engaging, VR isn’t cheap. Due to this, the market for VR is only growing gradually.</a:t>
            </a:r>
          </a:p>
          <a:p>
            <a:pPr marL="285750" indent="-285750">
              <a:lnSpc>
                <a:spcPct val="90000"/>
              </a:lnSpc>
              <a:spcBef>
                <a:spcPct val="20000"/>
              </a:spcBef>
              <a:spcAft>
                <a:spcPts val="600"/>
              </a:spcAft>
              <a:buClr>
                <a:schemeClr val="accent1"/>
              </a:buClr>
              <a:buFont typeface="Wingdings 2" charset="2"/>
              <a:buChar char=""/>
            </a:pPr>
            <a:endParaRPr lang="en-US" sz="1500" dirty="0"/>
          </a:p>
          <a:p>
            <a:pPr>
              <a:lnSpc>
                <a:spcPct val="90000"/>
              </a:lnSpc>
              <a:spcBef>
                <a:spcPct val="20000"/>
              </a:spcBef>
              <a:spcAft>
                <a:spcPts val="600"/>
              </a:spcAft>
              <a:buClr>
                <a:schemeClr val="accent1"/>
              </a:buClr>
              <a:buFont typeface="Wingdings 2" charset="2"/>
              <a:buChar char=""/>
            </a:pPr>
            <a:endParaRPr lang="en-US" sz="1500" dirty="0"/>
          </a:p>
        </p:txBody>
      </p:sp>
      <p:pic>
        <p:nvPicPr>
          <p:cNvPr id="7" name="Picture 6" descr="A person playing a video game&#10;&#10;Description automatically generated with medium confidence">
            <a:extLst>
              <a:ext uri="{FF2B5EF4-FFF2-40B4-BE49-F238E27FC236}">
                <a16:creationId xmlns:a16="http://schemas.microsoft.com/office/drawing/2014/main" id="{EAA319E0-F6A4-EC4C-6766-BD534298F63C}"/>
              </a:ext>
            </a:extLst>
          </p:cNvPr>
          <p:cNvPicPr>
            <a:picLocks noChangeAspect="1"/>
          </p:cNvPicPr>
          <p:nvPr/>
        </p:nvPicPr>
        <p:blipFill rotWithShape="1">
          <a:blip r:embed="rId3">
            <a:extLst>
              <a:ext uri="{28A0092B-C50C-407E-A947-70E740481C1C}">
                <a14:useLocalDpi xmlns:a14="http://schemas.microsoft.com/office/drawing/2010/main" val="0"/>
              </a:ext>
            </a:extLst>
          </a:blip>
          <a:srcRect t="18412" r="-2" b="12150"/>
          <a:stretch/>
        </p:blipFill>
        <p:spPr>
          <a:xfrm>
            <a:off x="6485467" y="4213075"/>
            <a:ext cx="5706532" cy="2644924"/>
          </a:xfrm>
          <a:prstGeom prst="rect">
            <a:avLst/>
          </a:prstGeom>
        </p:spPr>
      </p:pic>
    </p:spTree>
    <p:extLst>
      <p:ext uri="{BB962C8B-B14F-4D97-AF65-F5344CB8AC3E}">
        <p14:creationId xmlns:p14="http://schemas.microsoft.com/office/powerpoint/2010/main" val="66483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8F530C10-4403-F2AF-F80E-35FEA36B04E7}"/>
              </a:ext>
            </a:extLst>
          </p:cNvPr>
          <p:cNvSpPr/>
          <p:nvPr/>
        </p:nvSpPr>
        <p:spPr>
          <a:xfrm>
            <a:off x="7290202" y="847246"/>
            <a:ext cx="4389427" cy="4962786"/>
          </a:xfrm>
          <a:prstGeom prst="rect">
            <a:avLst/>
          </a:prstGeom>
        </p:spPr>
        <p:txBody>
          <a:bodyPr vert="horz" lIns="91440" tIns="45720" rIns="91440" bIns="45720" rtlCol="0" anchor="ctr">
            <a:normAutofit/>
          </a:bodyPr>
          <a:lstStyle/>
          <a:p>
            <a:pPr>
              <a:spcBef>
                <a:spcPct val="0"/>
              </a:spcBef>
              <a:spcAft>
                <a:spcPts val="600"/>
              </a:spcAft>
            </a:pPr>
            <a:r>
              <a:rPr lang="en-US" sz="5400" b="1" cap="none" spc="0" dirty="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rPr>
              <a:t>Thank You for listening</a:t>
            </a:r>
          </a:p>
          <a:p>
            <a:pPr>
              <a:spcBef>
                <a:spcPct val="0"/>
              </a:spcBef>
              <a:spcAft>
                <a:spcPts val="600"/>
              </a:spcAft>
            </a:pPr>
            <a:endParaRPr lang="en-US" sz="5400" b="1" dirty="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endParaRPr>
          </a:p>
          <a:p>
            <a:pPr>
              <a:spcBef>
                <a:spcPct val="0"/>
              </a:spcBef>
              <a:spcAft>
                <a:spcPts val="600"/>
              </a:spcAft>
            </a:pPr>
            <a:r>
              <a:rPr lang="en-US" sz="5400" b="1" cap="none" spc="0" dirty="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rPr>
              <a:t>Any Questions?</a:t>
            </a:r>
          </a:p>
        </p:txBody>
      </p:sp>
    </p:spTree>
    <p:extLst>
      <p:ext uri="{BB962C8B-B14F-4D97-AF65-F5344CB8AC3E}">
        <p14:creationId xmlns:p14="http://schemas.microsoft.com/office/powerpoint/2010/main" val="100339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37527F-7489-5F32-14B1-04C038F8B128}"/>
              </a:ext>
            </a:extLst>
          </p:cNvPr>
          <p:cNvSpPr/>
          <p:nvPr/>
        </p:nvSpPr>
        <p:spPr>
          <a:xfrm>
            <a:off x="1062842" y="371092"/>
            <a:ext cx="967444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rgbClr val="FFC000"/>
                  </a:outerShdw>
                </a:effectLst>
              </a:rPr>
              <a:t>Videogames have changed</a:t>
            </a:r>
          </a:p>
        </p:txBody>
      </p:sp>
      <p:pic>
        <p:nvPicPr>
          <p:cNvPr id="6" name="Picture 5" descr="Qr code&#10;&#10;Description automatically generated">
            <a:extLst>
              <a:ext uri="{FF2B5EF4-FFF2-40B4-BE49-F238E27FC236}">
                <a16:creationId xmlns:a16="http://schemas.microsoft.com/office/drawing/2014/main" id="{E6B82134-D8E3-965D-78A7-237CCF2B89E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056" r="93611">
                        <a14:foregroundMark x1="9722" y1="46389" x2="3056" y2="46944"/>
                        <a14:foregroundMark x1="91111" y1="50833" x2="93611" y2="57500"/>
                      </a14:backgroundRemoval>
                    </a14:imgEffect>
                  </a14:imgLayer>
                </a14:imgProps>
              </a:ext>
              <a:ext uri="{28A0092B-C50C-407E-A947-70E740481C1C}">
                <a14:useLocalDpi xmlns:a14="http://schemas.microsoft.com/office/drawing/2010/main" val="0"/>
              </a:ext>
            </a:extLst>
          </a:blip>
          <a:stretch>
            <a:fillRect/>
          </a:stretch>
        </p:blipFill>
        <p:spPr>
          <a:xfrm>
            <a:off x="629317" y="2136282"/>
            <a:ext cx="3429000" cy="3429000"/>
          </a:xfrm>
          <a:prstGeom prst="rect">
            <a:avLst/>
          </a:prstGeom>
        </p:spPr>
      </p:pic>
      <p:pic>
        <p:nvPicPr>
          <p:cNvPr id="9" name="Picture 8" descr="A picture containing arthropod, invertebrate, lobster&#10;&#10;Description automatically generated">
            <a:extLst>
              <a:ext uri="{FF2B5EF4-FFF2-40B4-BE49-F238E27FC236}">
                <a16:creationId xmlns:a16="http://schemas.microsoft.com/office/drawing/2014/main" id="{7E7C55E9-10B5-B2CD-5D19-F9480FFDD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0437" y="2536782"/>
            <a:ext cx="4672000" cy="2628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Rectangle 10">
            <a:extLst>
              <a:ext uri="{FF2B5EF4-FFF2-40B4-BE49-F238E27FC236}">
                <a16:creationId xmlns:a16="http://schemas.microsoft.com/office/drawing/2014/main" id="{5C976DEF-7F6F-0F44-854F-2EDD46FA231F}"/>
              </a:ext>
            </a:extLst>
          </p:cNvPr>
          <p:cNvSpPr/>
          <p:nvPr/>
        </p:nvSpPr>
        <p:spPr>
          <a:xfrm>
            <a:off x="4726506" y="5483812"/>
            <a:ext cx="234711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1"/>
                  </a:outerShdw>
                </a:effectLst>
              </a:rPr>
              <a:t>…a lot</a:t>
            </a:r>
          </a:p>
        </p:txBody>
      </p:sp>
      <p:sp>
        <p:nvSpPr>
          <p:cNvPr id="14" name="Arrow: Right 13">
            <a:extLst>
              <a:ext uri="{FF2B5EF4-FFF2-40B4-BE49-F238E27FC236}">
                <a16:creationId xmlns:a16="http://schemas.microsoft.com/office/drawing/2014/main" id="{F21BB767-0EE0-C176-B1FC-60EF976552A3}"/>
              </a:ext>
            </a:extLst>
          </p:cNvPr>
          <p:cNvSpPr/>
          <p:nvPr/>
        </p:nvSpPr>
        <p:spPr>
          <a:xfrm>
            <a:off x="4748277" y="3850782"/>
            <a:ext cx="1877786" cy="4599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627778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8F530C10-4403-F2AF-F80E-35FEA36B04E7}"/>
              </a:ext>
            </a:extLst>
          </p:cNvPr>
          <p:cNvSpPr/>
          <p:nvPr/>
        </p:nvSpPr>
        <p:spPr>
          <a:xfrm>
            <a:off x="338826" y="5423733"/>
            <a:ext cx="517160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1">
                      <a:lumMod val="75000"/>
                    </a:schemeClr>
                  </a:outerShdw>
                </a:effectLst>
              </a:rPr>
              <a:t>What changed</a:t>
            </a:r>
          </a:p>
        </p:txBody>
      </p:sp>
      <p:sp>
        <p:nvSpPr>
          <p:cNvPr id="168" name="TextBox 167">
            <a:extLst>
              <a:ext uri="{FF2B5EF4-FFF2-40B4-BE49-F238E27FC236}">
                <a16:creationId xmlns:a16="http://schemas.microsoft.com/office/drawing/2014/main" id="{49C6267E-4DFD-148D-06FD-131DD8880D93}"/>
              </a:ext>
            </a:extLst>
          </p:cNvPr>
          <p:cNvSpPr txBox="1"/>
          <p:nvPr/>
        </p:nvSpPr>
        <p:spPr>
          <a:xfrm>
            <a:off x="0" y="-177800"/>
            <a:ext cx="10597242" cy="6063198"/>
          </a:xfrm>
          <a:prstGeom prst="rect">
            <a:avLst/>
          </a:prstGeom>
          <a:noFill/>
          <a:effectLst>
            <a:outerShdw blurRad="50800" dist="38100" dir="2700000" algn="tl" rotWithShape="0">
              <a:schemeClr val="accent6">
                <a:alpha val="80000"/>
              </a:schemeClr>
            </a:outerShdw>
          </a:effectLst>
        </p:spPr>
        <p:txBody>
          <a:bodyPr wrap="square" rtlCol="0">
            <a:spAutoFit/>
          </a:bodyPr>
          <a:lstStyle/>
          <a:p>
            <a:pPr marL="1485900" lvl="2" indent="-571500">
              <a:lnSpc>
                <a:spcPct val="250000"/>
              </a:lnSpc>
              <a:buSzPct val="120000"/>
              <a:buFont typeface="Century Gothic" panose="020B0502020202020204" pitchFamily="34" charset="0"/>
              <a:buChar char="►"/>
            </a:pPr>
            <a:r>
              <a:rPr lang="en-GB" sz="4400" dirty="0" err="1"/>
              <a:t>Splitscreen</a:t>
            </a:r>
            <a:r>
              <a:rPr lang="en-GB" sz="4400" dirty="0"/>
              <a:t> vs Online Multiplayer</a:t>
            </a:r>
          </a:p>
          <a:p>
            <a:pPr marL="1485900" lvl="2" indent="-571500">
              <a:lnSpc>
                <a:spcPct val="250000"/>
              </a:lnSpc>
              <a:buSzPct val="120000"/>
              <a:buFont typeface="Century Gothic" panose="020B0502020202020204" pitchFamily="34" charset="0"/>
              <a:buChar char="►"/>
            </a:pPr>
            <a:r>
              <a:rPr lang="en-GB" sz="4400" dirty="0"/>
              <a:t>Rise of the Indie Games</a:t>
            </a:r>
          </a:p>
          <a:p>
            <a:pPr marL="1485900" lvl="2" indent="-571500">
              <a:lnSpc>
                <a:spcPct val="250000"/>
              </a:lnSpc>
              <a:buSzPct val="120000"/>
              <a:buFont typeface="Century Gothic" panose="020B0502020202020204" pitchFamily="34" charset="0"/>
              <a:buChar char="►"/>
            </a:pPr>
            <a:r>
              <a:rPr lang="en-GB" sz="4400" dirty="0"/>
              <a:t>Everything’s going Virtual!</a:t>
            </a:r>
          </a:p>
          <a:p>
            <a:pPr lvl="5"/>
            <a:endParaRPr lang="en-GB" sz="4000" dirty="0"/>
          </a:p>
          <a:p>
            <a:pPr marL="1200150" lvl="2" indent="-285750">
              <a:buFont typeface="Wingdings" panose="05000000000000000000" pitchFamily="2" charset="2"/>
              <a:buChar char="v"/>
            </a:pPr>
            <a:endParaRPr lang="en-GB" dirty="0"/>
          </a:p>
        </p:txBody>
      </p:sp>
    </p:spTree>
    <p:extLst>
      <p:ext uri="{BB962C8B-B14F-4D97-AF65-F5344CB8AC3E}">
        <p14:creationId xmlns:p14="http://schemas.microsoft.com/office/powerpoint/2010/main" val="676976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4" name="Rectangle 8">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996D457-3CA9-7EFD-90BA-CCC1A49A48FB}"/>
              </a:ext>
            </a:extLst>
          </p:cNvPr>
          <p:cNvSpPr/>
          <p:nvPr/>
        </p:nvSpPr>
        <p:spPr>
          <a:xfrm>
            <a:off x="-1382792" y="848320"/>
            <a:ext cx="8072395" cy="923330"/>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Split screen</a:t>
            </a:r>
          </a:p>
        </p:txBody>
      </p:sp>
      <p:sp>
        <p:nvSpPr>
          <p:cNvPr id="18" name="Rectangle 17">
            <a:extLst>
              <a:ext uri="{FF2B5EF4-FFF2-40B4-BE49-F238E27FC236}">
                <a16:creationId xmlns:a16="http://schemas.microsoft.com/office/drawing/2014/main" id="{133E9715-6CA5-A4C6-F167-0BB48CB07E23}"/>
              </a:ext>
            </a:extLst>
          </p:cNvPr>
          <p:cNvSpPr/>
          <p:nvPr/>
        </p:nvSpPr>
        <p:spPr>
          <a:xfrm>
            <a:off x="5581275" y="2967335"/>
            <a:ext cx="102944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VS</a:t>
            </a:r>
          </a:p>
        </p:txBody>
      </p:sp>
      <p:sp>
        <p:nvSpPr>
          <p:cNvPr id="19" name="Rectangle 18">
            <a:extLst>
              <a:ext uri="{FF2B5EF4-FFF2-40B4-BE49-F238E27FC236}">
                <a16:creationId xmlns:a16="http://schemas.microsoft.com/office/drawing/2014/main" id="{A54E6B8D-40A6-A3A8-6A4F-7D8413B22905}"/>
              </a:ext>
            </a:extLst>
          </p:cNvPr>
          <p:cNvSpPr/>
          <p:nvPr/>
        </p:nvSpPr>
        <p:spPr>
          <a:xfrm>
            <a:off x="5785132" y="5098230"/>
            <a:ext cx="629691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Online Multiplayer</a:t>
            </a:r>
          </a:p>
        </p:txBody>
      </p:sp>
      <p:pic>
        <p:nvPicPr>
          <p:cNvPr id="21" name="Picture 20" descr="A picture containing grass, weapon, person, camera&#10;&#10;Description automatically generated">
            <a:extLst>
              <a:ext uri="{FF2B5EF4-FFF2-40B4-BE49-F238E27FC236}">
                <a16:creationId xmlns:a16="http://schemas.microsoft.com/office/drawing/2014/main" id="{73B77364-E128-57B4-86AD-68CC23E99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1" y="2317916"/>
            <a:ext cx="5086910" cy="333845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Picture 22" descr="A picture containing text, water, several&#10;&#10;Description automatically generated">
            <a:extLst>
              <a:ext uri="{FF2B5EF4-FFF2-40B4-BE49-F238E27FC236}">
                <a16:creationId xmlns:a16="http://schemas.microsoft.com/office/drawing/2014/main" id="{A68F50C7-73DB-A12D-3D5D-B4632B64F451}"/>
              </a:ext>
            </a:extLst>
          </p:cNvPr>
          <p:cNvPicPr>
            <a:picLocks noChangeAspect="1"/>
          </p:cNvPicPr>
          <p:nvPr/>
        </p:nvPicPr>
        <p:blipFill rotWithShape="1">
          <a:blip r:embed="rId3">
            <a:extLst>
              <a:ext uri="{28A0092B-C50C-407E-A947-70E740481C1C}">
                <a14:useLocalDpi xmlns:a14="http://schemas.microsoft.com/office/drawing/2010/main" val="0"/>
              </a:ext>
            </a:extLst>
          </a:blip>
          <a:srcRect l="9706" r="9228"/>
          <a:stretch/>
        </p:blipFill>
        <p:spPr>
          <a:xfrm>
            <a:off x="6995138" y="1298105"/>
            <a:ext cx="4811309" cy="33384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3875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8F530C10-4403-F2AF-F80E-35FEA36B04E7}"/>
              </a:ext>
            </a:extLst>
          </p:cNvPr>
          <p:cNvSpPr/>
          <p:nvPr/>
        </p:nvSpPr>
        <p:spPr>
          <a:xfrm>
            <a:off x="512735" y="5176155"/>
            <a:ext cx="11166529" cy="1387930"/>
          </a:xfrm>
          <a:prstGeom prst="rect">
            <a:avLst/>
          </a:prstGeom>
        </p:spPr>
        <p:txBody>
          <a:bodyPr vert="horz" lIns="91440" tIns="45720" rIns="91440" bIns="45720" rtlCol="0" anchor="ctr">
            <a:normAutofit/>
          </a:bodyPr>
          <a:lstStyle/>
          <a:p>
            <a:pPr>
              <a:spcBef>
                <a:spcPct val="0"/>
              </a:spcBef>
              <a:spcAft>
                <a:spcPts val="600"/>
              </a:spcAft>
            </a:pPr>
            <a:r>
              <a:rPr lang="en-US" sz="5400" b="1" cap="none" spc="0">
                <a:ln w="13462">
                  <a:solidFill>
                    <a:schemeClr val="bg1"/>
                  </a:solidFill>
                  <a:prstDash val="solid"/>
                </a:ln>
                <a:solidFill>
                  <a:srgbClr val="FEFEFE"/>
                </a:solidFill>
                <a:effectLst>
                  <a:outerShdw dist="38100" dir="2700000" algn="bl" rotWithShape="0">
                    <a:schemeClr val="accent1">
                      <a:lumMod val="60000"/>
                      <a:lumOff val="40000"/>
                    </a:schemeClr>
                  </a:outerShdw>
                </a:effectLst>
                <a:latin typeface="+mj-lt"/>
                <a:ea typeface="+mj-ea"/>
                <a:cs typeface="+mj-cs"/>
              </a:rPr>
              <a:t>What </a:t>
            </a:r>
            <a:r>
              <a:rPr lang="en-US" sz="5400" b="1">
                <a:ln w="13462">
                  <a:solidFill>
                    <a:schemeClr val="bg1"/>
                  </a:solidFill>
                  <a:prstDash val="solid"/>
                </a:ln>
                <a:solidFill>
                  <a:srgbClr val="FEFEFE"/>
                </a:solidFill>
                <a:effectLst>
                  <a:outerShdw dist="38100" dir="2700000" algn="bl" rotWithShape="0">
                    <a:schemeClr val="accent1">
                      <a:lumMod val="60000"/>
                      <a:lumOff val="40000"/>
                    </a:schemeClr>
                  </a:outerShdw>
                </a:effectLst>
                <a:latin typeface="+mj-lt"/>
                <a:ea typeface="+mj-ea"/>
                <a:cs typeface="+mj-cs"/>
              </a:rPr>
              <a:t>is </a:t>
            </a:r>
            <a:r>
              <a:rPr lang="en-US" sz="5400" b="1" cap="none" spc="0">
                <a:ln w="13462">
                  <a:solidFill>
                    <a:schemeClr val="bg1"/>
                  </a:solidFill>
                  <a:prstDash val="solid"/>
                </a:ln>
                <a:solidFill>
                  <a:srgbClr val="FEFEFE"/>
                </a:solidFill>
                <a:effectLst>
                  <a:outerShdw dist="38100" dir="2700000" algn="bl" rotWithShape="0">
                    <a:schemeClr val="accent1">
                      <a:lumMod val="60000"/>
                      <a:lumOff val="40000"/>
                    </a:schemeClr>
                  </a:outerShdw>
                </a:effectLst>
                <a:latin typeface="+mj-lt"/>
                <a:ea typeface="+mj-ea"/>
                <a:cs typeface="+mj-cs"/>
              </a:rPr>
              <a:t>Splitscreen</a:t>
            </a:r>
            <a:endParaRPr lang="en-US" sz="5400" b="1" cap="none" spc="0" dirty="0">
              <a:ln w="13462">
                <a:solidFill>
                  <a:schemeClr val="bg1"/>
                </a:solidFill>
                <a:prstDash val="solid"/>
              </a:ln>
              <a:solidFill>
                <a:srgbClr val="FEFEFE"/>
              </a:solidFill>
              <a:effectLst>
                <a:outerShdw dist="38100" dir="2700000" algn="bl" rotWithShape="0">
                  <a:schemeClr val="accent1">
                    <a:lumMod val="60000"/>
                    <a:lumOff val="40000"/>
                  </a:schemeClr>
                </a:outerShdw>
              </a:effectLst>
              <a:latin typeface="+mj-lt"/>
              <a:ea typeface="+mj-ea"/>
              <a:cs typeface="+mj-cs"/>
            </a:endParaRPr>
          </a:p>
        </p:txBody>
      </p:sp>
      <p:sp>
        <p:nvSpPr>
          <p:cNvPr id="2" name="Rectangle 1">
            <a:extLst>
              <a:ext uri="{FF2B5EF4-FFF2-40B4-BE49-F238E27FC236}">
                <a16:creationId xmlns:a16="http://schemas.microsoft.com/office/drawing/2014/main" id="{98C08B09-2BCD-3EC5-1BC7-DD698E956D4D}"/>
              </a:ext>
            </a:extLst>
          </p:cNvPr>
          <p:cNvSpPr/>
          <p:nvPr/>
        </p:nvSpPr>
        <p:spPr>
          <a:xfrm>
            <a:off x="512734" y="293915"/>
            <a:ext cx="6631015" cy="4462760"/>
          </a:xfrm>
          <a:prstGeom prst="rect">
            <a:avLst/>
          </a:prstGeom>
          <a:noFill/>
        </p:spPr>
        <p:txBody>
          <a:bodyPr wrap="square" lIns="91440" tIns="45720" rIns="91440" bIns="45720" anchor="ctr">
            <a:spAutoFit/>
          </a:bodyPr>
          <a:lstStyle/>
          <a:p>
            <a:pPr marL="457200" indent="-457200">
              <a:lnSpc>
                <a:spcPct val="150000"/>
              </a:lnSpc>
              <a:buFont typeface="Wingdings" panose="05000000000000000000" pitchFamily="2" charset="2"/>
              <a:buChar char="Ø"/>
            </a:pPr>
            <a:r>
              <a:rPr lang="en-US" sz="2400" b="1" cap="none" spc="0" dirty="0">
                <a:ln w="13462">
                  <a:solidFill>
                    <a:schemeClr val="bg1"/>
                  </a:solidFill>
                  <a:prstDash val="solid"/>
                </a:ln>
                <a:solidFill>
                  <a:schemeClr val="tx1">
                    <a:lumMod val="85000"/>
                    <a:lumOff val="15000"/>
                  </a:schemeClr>
                </a:solidFill>
                <a:effectLst>
                  <a:outerShdw dist="38100" dir="2700000" algn="bl" rotWithShape="0">
                    <a:srgbClr val="00B0F0"/>
                  </a:outerShdw>
                </a:effectLst>
              </a:rPr>
              <a:t>Allows up to 4 players to play together in non-networked videogames</a:t>
            </a:r>
          </a:p>
          <a:p>
            <a:pPr marL="457200" indent="-457200">
              <a:lnSpc>
                <a:spcPct val="150000"/>
              </a:lnSpc>
              <a:buFont typeface="Wingdings" panose="05000000000000000000" pitchFamily="2" charset="2"/>
              <a:buChar char="Ø"/>
            </a:pPr>
            <a:r>
              <a:rPr lang="en-US" sz="2400" b="1" dirty="0">
                <a:ln w="13462">
                  <a:solidFill>
                    <a:schemeClr val="bg1"/>
                  </a:solidFill>
                  <a:prstDash val="solid"/>
                </a:ln>
                <a:solidFill>
                  <a:schemeClr val="tx1">
                    <a:lumMod val="85000"/>
                    <a:lumOff val="15000"/>
                  </a:schemeClr>
                </a:solidFill>
                <a:effectLst>
                  <a:outerShdw dist="38100" dir="2700000" algn="bl" rotWithShape="0">
                    <a:srgbClr val="00B0F0"/>
                  </a:outerShdw>
                </a:effectLst>
              </a:rPr>
              <a:t>Divides the screen in equal areas. Allows players to move freely from each other</a:t>
            </a:r>
          </a:p>
          <a:p>
            <a:pPr marL="457200" indent="-457200">
              <a:lnSpc>
                <a:spcPct val="150000"/>
              </a:lnSpc>
              <a:buFont typeface="Wingdings" panose="05000000000000000000" pitchFamily="2" charset="2"/>
              <a:buChar char="Ø"/>
            </a:pPr>
            <a:r>
              <a:rPr lang="en-US" sz="2400" b="1" dirty="0">
                <a:ln w="13462">
                  <a:solidFill>
                    <a:schemeClr val="bg1"/>
                  </a:solidFill>
                  <a:prstDash val="solid"/>
                </a:ln>
                <a:solidFill>
                  <a:schemeClr val="tx1">
                    <a:lumMod val="85000"/>
                    <a:lumOff val="15000"/>
                  </a:schemeClr>
                </a:solidFill>
                <a:effectLst>
                  <a:outerShdw dist="38100" dir="2700000" algn="bl" rotWithShape="0">
                    <a:srgbClr val="00B0F0"/>
                  </a:outerShdw>
                </a:effectLst>
              </a:rPr>
              <a:t>It became really popular on consoles up until the 2000</a:t>
            </a:r>
          </a:p>
          <a:p>
            <a:pPr marL="457200" indent="-457200">
              <a:buFont typeface="Wingdings" panose="05000000000000000000" pitchFamily="2" charset="2"/>
              <a:buChar char="Ø"/>
            </a:pP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descr="GoldenEye N64 (splitscreen)">
            <a:extLst>
              <a:ext uri="{FF2B5EF4-FFF2-40B4-BE49-F238E27FC236}">
                <a16:creationId xmlns:a16="http://schemas.microsoft.com/office/drawing/2014/main" id="{AC46373A-3D8B-DD5D-5828-7AC20F8AD9BB}"/>
              </a:ext>
            </a:extLst>
          </p:cNvPr>
          <p:cNvPicPr>
            <a:picLocks noChangeAspect="1"/>
          </p:cNvPicPr>
          <p:nvPr/>
        </p:nvPicPr>
        <p:blipFill rotWithShape="1">
          <a:blip r:embed="rId3">
            <a:extLst>
              <a:ext uri="{28A0092B-C50C-407E-A947-70E740481C1C}">
                <a14:useLocalDpi xmlns:a14="http://schemas.microsoft.com/office/drawing/2010/main" val="0"/>
              </a:ext>
            </a:extLst>
          </a:blip>
          <a:srcRect l="26586" r="27414" b="-1"/>
          <a:stretch/>
        </p:blipFill>
        <p:spPr>
          <a:xfrm>
            <a:off x="7602565" y="170394"/>
            <a:ext cx="4076699" cy="458628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4810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8F530C10-4403-F2AF-F80E-35FEA36B04E7}"/>
              </a:ext>
            </a:extLst>
          </p:cNvPr>
          <p:cNvSpPr/>
          <p:nvPr/>
        </p:nvSpPr>
        <p:spPr>
          <a:xfrm>
            <a:off x="512735" y="5176155"/>
            <a:ext cx="11166529" cy="1387930"/>
          </a:xfrm>
          <a:prstGeom prst="rect">
            <a:avLst/>
          </a:prstGeom>
        </p:spPr>
        <p:txBody>
          <a:bodyPr vert="horz" lIns="91440" tIns="45720" rIns="91440" bIns="45720" rtlCol="0" anchor="ctr">
            <a:normAutofit/>
          </a:bodyPr>
          <a:lstStyle/>
          <a:p>
            <a:pPr>
              <a:spcBef>
                <a:spcPct val="0"/>
              </a:spcBef>
              <a:spcAft>
                <a:spcPts val="600"/>
              </a:spcAft>
            </a:pPr>
            <a:r>
              <a:rPr lang="en-US" sz="5400" b="1" cap="none" spc="0" dirty="0">
                <a:ln w="13462">
                  <a:solidFill>
                    <a:schemeClr val="bg1"/>
                  </a:solidFill>
                  <a:prstDash val="solid"/>
                </a:ln>
                <a:solidFill>
                  <a:srgbClr val="FEFEFE"/>
                </a:solidFill>
                <a:effectLst>
                  <a:outerShdw dist="38100" dir="2700000" algn="bl" rotWithShape="0">
                    <a:schemeClr val="accent1">
                      <a:lumMod val="60000"/>
                      <a:lumOff val="40000"/>
                    </a:schemeClr>
                  </a:outerShdw>
                </a:effectLst>
                <a:latin typeface="+mj-lt"/>
                <a:ea typeface="+mj-ea"/>
                <a:cs typeface="+mj-cs"/>
              </a:rPr>
              <a:t>What is Online Multiplayer</a:t>
            </a:r>
          </a:p>
        </p:txBody>
      </p:sp>
      <p:sp>
        <p:nvSpPr>
          <p:cNvPr id="2" name="Rectangle 1">
            <a:extLst>
              <a:ext uri="{FF2B5EF4-FFF2-40B4-BE49-F238E27FC236}">
                <a16:creationId xmlns:a16="http://schemas.microsoft.com/office/drawing/2014/main" id="{12242A55-DDEC-993A-D31A-520AC35E3382}"/>
              </a:ext>
            </a:extLst>
          </p:cNvPr>
          <p:cNvSpPr/>
          <p:nvPr/>
        </p:nvSpPr>
        <p:spPr>
          <a:xfrm>
            <a:off x="1" y="183491"/>
            <a:ext cx="6678386" cy="4893647"/>
          </a:xfrm>
          <a:prstGeom prst="rect">
            <a:avLst/>
          </a:prstGeom>
          <a:noFill/>
        </p:spPr>
        <p:txBody>
          <a:bodyPr wrap="square" lIns="91440" tIns="45720" rIns="91440" bIns="45720">
            <a:spAutoFit/>
          </a:bodyPr>
          <a:lstStyle/>
          <a:p>
            <a:pPr marL="685800" indent="-685800">
              <a:lnSpc>
                <a:spcPct val="150000"/>
              </a:lnSpc>
              <a:buFont typeface="Wingdings" panose="05000000000000000000" pitchFamily="2" charset="2"/>
              <a:buChar char="Ø"/>
            </a:pPr>
            <a:r>
              <a:rPr lang="en-US" sz="2400" b="1" cap="none" spc="0" dirty="0">
                <a:ln w="13462">
                  <a:solidFill>
                    <a:schemeClr val="bg1"/>
                  </a:solidFill>
                  <a:prstDash val="solid"/>
                </a:ln>
                <a:solidFill>
                  <a:schemeClr val="tx1">
                    <a:lumMod val="85000"/>
                    <a:lumOff val="15000"/>
                  </a:schemeClr>
                </a:solidFill>
                <a:effectLst>
                  <a:outerShdw dist="38100" dir="2700000" algn="bl" rotWithShape="0">
                    <a:srgbClr val="FFC000"/>
                  </a:outerShdw>
                </a:effectLst>
              </a:rPr>
              <a:t>It allows players to play in the same game environment connecting them over a wide area network</a:t>
            </a:r>
          </a:p>
          <a:p>
            <a:pPr marL="685800" indent="-685800">
              <a:lnSpc>
                <a:spcPct val="150000"/>
              </a:lnSpc>
              <a:buFont typeface="Wingdings" panose="05000000000000000000" pitchFamily="2" charset="2"/>
              <a:buChar char="Ø"/>
            </a:pPr>
            <a:r>
              <a:rPr lang="en-US" sz="2400" b="1" dirty="0">
                <a:ln w="13462">
                  <a:solidFill>
                    <a:schemeClr val="bg1"/>
                  </a:solidFill>
                  <a:prstDash val="solid"/>
                </a:ln>
                <a:solidFill>
                  <a:schemeClr val="tx1">
                    <a:lumMod val="85000"/>
                    <a:lumOff val="15000"/>
                  </a:schemeClr>
                </a:solidFill>
                <a:effectLst>
                  <a:outerShdw dist="38100" dir="2700000" algn="bl" rotWithShape="0">
                    <a:srgbClr val="FFC000"/>
                  </a:outerShdw>
                </a:effectLst>
              </a:rPr>
              <a:t>It allows players to interact from all over the world</a:t>
            </a:r>
          </a:p>
          <a:p>
            <a:pPr marL="685800" indent="-685800">
              <a:lnSpc>
                <a:spcPct val="150000"/>
              </a:lnSpc>
              <a:buFont typeface="Wingdings" panose="05000000000000000000" pitchFamily="2" charset="2"/>
              <a:buChar char="Ø"/>
            </a:pPr>
            <a:r>
              <a:rPr lang="en-US" sz="2400" b="1" cap="none" spc="0" dirty="0">
                <a:ln w="13462">
                  <a:solidFill>
                    <a:schemeClr val="bg1"/>
                  </a:solidFill>
                  <a:prstDash val="solid"/>
                </a:ln>
                <a:solidFill>
                  <a:schemeClr val="tx1">
                    <a:lumMod val="85000"/>
                    <a:lumOff val="15000"/>
                  </a:schemeClr>
                </a:solidFill>
                <a:effectLst>
                  <a:outerShdw dist="38100" dir="2700000" algn="bl" rotWithShape="0">
                    <a:srgbClr val="FFC000"/>
                  </a:outerShdw>
                </a:effectLst>
              </a:rPr>
              <a:t>It requires active game servers to host sessions and transmit game data to and from clients.</a:t>
            </a:r>
            <a:r>
              <a:rPr lang="en-US" sz="2400" b="1" dirty="0">
                <a:ln w="13462">
                  <a:solidFill>
                    <a:schemeClr val="bg1"/>
                  </a:solidFill>
                  <a:prstDash val="solid"/>
                </a:ln>
                <a:solidFill>
                  <a:schemeClr val="tx1">
                    <a:lumMod val="85000"/>
                    <a:lumOff val="15000"/>
                  </a:schemeClr>
                </a:solidFill>
                <a:effectLst>
                  <a:outerShdw dist="38100" dir="2700000" algn="bl" rotWithShape="0">
                    <a:srgbClr val="FFC000"/>
                  </a:outerShdw>
                </a:effectLst>
              </a:rPr>
              <a:t> </a:t>
            </a:r>
            <a:endParaRPr lang="en-US" sz="2400" b="1" cap="none" spc="0" dirty="0">
              <a:ln w="13462">
                <a:solidFill>
                  <a:schemeClr val="bg1"/>
                </a:solidFill>
                <a:prstDash val="solid"/>
              </a:ln>
              <a:solidFill>
                <a:schemeClr val="tx1">
                  <a:lumMod val="85000"/>
                  <a:lumOff val="15000"/>
                </a:schemeClr>
              </a:solidFill>
              <a:effectLst>
                <a:outerShdw dist="38100" dir="2700000" algn="bl" rotWithShape="0">
                  <a:srgbClr val="FFC000"/>
                </a:outerShdw>
              </a:effectLst>
            </a:endParaRPr>
          </a:p>
          <a:p>
            <a:pPr marL="685800" indent="-685800" algn="ctr">
              <a:buFont typeface="Wingdings" panose="05000000000000000000" pitchFamily="2" charset="2"/>
              <a:buChar char="Ø"/>
            </a:pPr>
            <a:endParaRPr lang="en-US" sz="2400" b="1" cap="none" spc="0" dirty="0">
              <a:ln w="13462">
                <a:solidFill>
                  <a:schemeClr val="bg1"/>
                </a:solidFill>
                <a:prstDash val="solid"/>
              </a:ln>
              <a:solidFill>
                <a:schemeClr val="tx1">
                  <a:lumMod val="85000"/>
                  <a:lumOff val="15000"/>
                </a:schemeClr>
              </a:solidFill>
              <a:effectLst>
                <a:outerShdw dist="38100" dir="2700000" algn="bl" rotWithShape="0">
                  <a:srgbClr val="FFC000"/>
                </a:outerShdw>
              </a:effectLst>
            </a:endParaRPr>
          </a:p>
        </p:txBody>
      </p:sp>
      <p:pic>
        <p:nvPicPr>
          <p:cNvPr id="4" name="Picture 3">
            <a:extLst>
              <a:ext uri="{FF2B5EF4-FFF2-40B4-BE49-F238E27FC236}">
                <a16:creationId xmlns:a16="http://schemas.microsoft.com/office/drawing/2014/main" id="{8B3304FF-D723-E355-30AB-01E5D010939F}"/>
              </a:ext>
            </a:extLst>
          </p:cNvPr>
          <p:cNvPicPr>
            <a:picLocks noChangeAspect="1"/>
          </p:cNvPicPr>
          <p:nvPr/>
        </p:nvPicPr>
        <p:blipFill rotWithShape="1">
          <a:blip r:embed="rId2">
            <a:extLst>
              <a:ext uri="{28A0092B-C50C-407E-A947-70E740481C1C}">
                <a14:useLocalDpi xmlns:a14="http://schemas.microsoft.com/office/drawing/2010/main" val="0"/>
              </a:ext>
            </a:extLst>
          </a:blip>
          <a:srcRect l="17087" t="1354" r="9970" b="1780"/>
          <a:stretch/>
        </p:blipFill>
        <p:spPr>
          <a:xfrm>
            <a:off x="6678387" y="293915"/>
            <a:ext cx="5225636" cy="3893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59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5" name="Rectangle 9">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7F6D7EAE-181C-1CB9-95A9-624C3DC50783}"/>
              </a:ext>
            </a:extLst>
          </p:cNvPr>
          <p:cNvSpPr>
            <a:spLocks noGrp="1"/>
          </p:cNvSpPr>
          <p:nvPr>
            <p:ph type="title"/>
          </p:nvPr>
        </p:nvSpPr>
        <p:spPr>
          <a:xfrm>
            <a:off x="-302186" y="10271"/>
            <a:ext cx="4174938"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Split Screen</a:t>
            </a:r>
          </a:p>
        </p:txBody>
      </p:sp>
      <p:sp>
        <p:nvSpPr>
          <p:cNvPr id="5" name="Rectangle 4">
            <a:extLst>
              <a:ext uri="{FF2B5EF4-FFF2-40B4-BE49-F238E27FC236}">
                <a16:creationId xmlns:a16="http://schemas.microsoft.com/office/drawing/2014/main" id="{8DCCE8A2-CB4C-855D-EC0C-A5488623EB90}"/>
              </a:ext>
            </a:extLst>
          </p:cNvPr>
          <p:cNvSpPr/>
          <p:nvPr/>
        </p:nvSpPr>
        <p:spPr>
          <a:xfrm>
            <a:off x="6096000" y="6021106"/>
            <a:ext cx="6925235"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Online Multiplayer</a:t>
            </a:r>
          </a:p>
        </p:txBody>
      </p:sp>
      <p:sp>
        <p:nvSpPr>
          <p:cNvPr id="6" name="Rectangle 5">
            <a:extLst>
              <a:ext uri="{FF2B5EF4-FFF2-40B4-BE49-F238E27FC236}">
                <a16:creationId xmlns:a16="http://schemas.microsoft.com/office/drawing/2014/main" id="{5117A061-1847-4010-E686-DE5C5F156D81}"/>
              </a:ext>
            </a:extLst>
          </p:cNvPr>
          <p:cNvSpPr/>
          <p:nvPr/>
        </p:nvSpPr>
        <p:spPr>
          <a:xfrm>
            <a:off x="335143" y="1474492"/>
            <a:ext cx="5760857" cy="3539430"/>
          </a:xfrm>
          <a:prstGeom prst="rect">
            <a:avLst/>
          </a:prstGeom>
          <a:noFill/>
        </p:spPr>
        <p:txBody>
          <a:bodyPr wrap="square" lIns="91440" tIns="45720" rIns="91440" bIns="45720">
            <a:spAutoFit/>
          </a:bodyPr>
          <a:lstStyle/>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You play from the same room</a:t>
            </a:r>
          </a:p>
          <a:p>
            <a:pPr marL="342900" indent="-342900">
              <a:lnSpc>
                <a:spcPct val="200000"/>
              </a:lnSpc>
              <a:buFont typeface="Arial" panose="020B0604020202020204" pitchFamily="34" charset="0"/>
              <a:buChar char="•"/>
            </a:pPr>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One copy of the game will suffice!</a:t>
            </a:r>
          </a:p>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You’ll have to squint loads!</a:t>
            </a:r>
          </a:p>
          <a:p>
            <a:pPr marL="342900" indent="-342900">
              <a:lnSpc>
                <a:spcPct val="200000"/>
              </a:lnSpc>
              <a:buFont typeface="Arial" panose="020B0604020202020204" pitchFamily="34" charset="0"/>
              <a:buChar char="•"/>
            </a:pPr>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Can’t play with my brother in Italy </a:t>
            </a:r>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Wingdings" panose="05000000000000000000" pitchFamily="2" charset="2"/>
              </a:rPr>
              <a:t></a:t>
            </a:r>
          </a:p>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Wingdings" panose="05000000000000000000" pitchFamily="2" charset="2"/>
              </a:rPr>
              <a:t>As long as the system works it will work</a:t>
            </a:r>
            <a:endPar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342900" indent="-342900">
              <a:buFont typeface="Arial" panose="020B0604020202020204" pitchFamily="34" charset="0"/>
              <a:buChar char="•"/>
            </a:pPr>
            <a:endParaRPr lang="en-US"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Rectangle 6">
            <a:extLst>
              <a:ext uri="{FF2B5EF4-FFF2-40B4-BE49-F238E27FC236}">
                <a16:creationId xmlns:a16="http://schemas.microsoft.com/office/drawing/2014/main" id="{949B0569-05CF-C958-B986-6477FBE4AD0C}"/>
              </a:ext>
            </a:extLst>
          </p:cNvPr>
          <p:cNvSpPr/>
          <p:nvPr/>
        </p:nvSpPr>
        <p:spPr>
          <a:xfrm>
            <a:off x="6861441" y="1474492"/>
            <a:ext cx="5246949" cy="3072123"/>
          </a:xfrm>
          <a:prstGeom prst="rect">
            <a:avLst/>
          </a:prstGeom>
          <a:noFill/>
        </p:spPr>
        <p:txBody>
          <a:bodyPr wrap="none" lIns="91440" tIns="45720" rIns="91440" bIns="45720">
            <a:spAutoFit/>
          </a:bodyPr>
          <a:lstStyle/>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You play from your own system</a:t>
            </a:r>
          </a:p>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Everyone has to buy their copy</a:t>
            </a:r>
          </a:p>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screen is all mine!</a:t>
            </a:r>
          </a:p>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 can play with anyone in the world! </a:t>
            </a: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Wingdings" panose="05000000000000000000" pitchFamily="2" charset="2"/>
              </a:rPr>
              <a:t></a:t>
            </a:r>
            <a:endPar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342900" indent="-342900">
              <a:lnSpc>
                <a:spcPct val="200000"/>
              </a:lnSpc>
              <a:buFont typeface="Arial" panose="020B0604020202020204" pitchFamily="34" charset="0"/>
              <a:buChar char="•"/>
            </a:pPr>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If the game servers shut </a:t>
            </a: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it won’t work</a:t>
            </a:r>
            <a:endPar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3788218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5" name="Rectangle 167">
            <a:extLst>
              <a:ext uri="{FF2B5EF4-FFF2-40B4-BE49-F238E27FC236}">
                <a16:creationId xmlns:a16="http://schemas.microsoft.com/office/drawing/2014/main" id="{FCA38DE0-0434-4DDD-89EE-77463F374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text&#10;&#10;Description automatically generated">
            <a:extLst>
              <a:ext uri="{FF2B5EF4-FFF2-40B4-BE49-F238E27FC236}">
                <a16:creationId xmlns:a16="http://schemas.microsoft.com/office/drawing/2014/main" id="{5124A2A0-D1C5-D6C5-4088-D8BA8F588237}"/>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093743" y="1745448"/>
            <a:ext cx="1758007" cy="1758007"/>
          </a:xfrm>
          <a:prstGeom prst="rect">
            <a:avLst/>
          </a:prstGeom>
        </p:spPr>
      </p:pic>
      <p:pic>
        <p:nvPicPr>
          <p:cNvPr id="3" name="Picture 2" descr="Icon&#10;&#10;Description automatically generated">
            <a:extLst>
              <a:ext uri="{FF2B5EF4-FFF2-40B4-BE49-F238E27FC236}">
                <a16:creationId xmlns:a16="http://schemas.microsoft.com/office/drawing/2014/main" id="{CBFD99B8-6D2B-BC51-0122-C957D717B51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966" b="24034"/>
          <a:stretch/>
        </p:blipFill>
        <p:spPr>
          <a:xfrm>
            <a:off x="9093743" y="-12558"/>
            <a:ext cx="1758007" cy="1758007"/>
          </a:xfrm>
          <a:prstGeom prst="rect">
            <a:avLst/>
          </a:prstGeom>
        </p:spPr>
      </p:pic>
      <p:pic>
        <p:nvPicPr>
          <p:cNvPr id="4" name="Picture 3" descr="Shape&#10;&#10;Description automatically generated">
            <a:extLst>
              <a:ext uri="{FF2B5EF4-FFF2-40B4-BE49-F238E27FC236}">
                <a16:creationId xmlns:a16="http://schemas.microsoft.com/office/drawing/2014/main" id="{D10CE49F-45C4-8D30-C205-4A5FA0001176}"/>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693" r="24093" b="-1"/>
          <a:stretch/>
        </p:blipFill>
        <p:spPr>
          <a:xfrm>
            <a:off x="10849871" y="-12558"/>
            <a:ext cx="1342129" cy="1755872"/>
          </a:xfrm>
          <a:prstGeom prst="rect">
            <a:avLst/>
          </a:prstGeom>
        </p:spPr>
      </p:pic>
      <p:pic>
        <p:nvPicPr>
          <p:cNvPr id="5" name="Picture 4" descr="Text&#10;&#10;Description automatically generated">
            <a:extLst>
              <a:ext uri="{FF2B5EF4-FFF2-40B4-BE49-F238E27FC236}">
                <a16:creationId xmlns:a16="http://schemas.microsoft.com/office/drawing/2014/main" id="{40A3C13F-A7B6-46D7-69A6-EAB49C4B8162}"/>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7337872" y="1745448"/>
            <a:ext cx="1758008" cy="1758008"/>
          </a:xfrm>
          <a:prstGeom prst="rect">
            <a:avLst/>
          </a:prstGeom>
        </p:spPr>
      </p:pic>
      <p:pic>
        <p:nvPicPr>
          <p:cNvPr id="6" name="Picture 5" descr="Diagram, calendar&#10;&#10;Description automatically generated">
            <a:extLst>
              <a:ext uri="{FF2B5EF4-FFF2-40B4-BE49-F238E27FC236}">
                <a16:creationId xmlns:a16="http://schemas.microsoft.com/office/drawing/2014/main" id="{C67E69C5-5370-D9B2-1B72-65A3DE077300}"/>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b="9517"/>
          <a:stretch/>
        </p:blipFill>
        <p:spPr>
          <a:xfrm>
            <a:off x="9100147" y="5267305"/>
            <a:ext cx="1758007" cy="1590695"/>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8FA19E4E-EEED-F9DF-6EBE-772A035DBD9A}"/>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7337872" y="-12558"/>
            <a:ext cx="1758008" cy="1758008"/>
          </a:xfrm>
          <a:prstGeom prst="rect">
            <a:avLst/>
          </a:prstGeom>
        </p:spPr>
      </p:pic>
      <p:pic>
        <p:nvPicPr>
          <p:cNvPr id="8" name="Picture 7" descr="Calendar&#10;&#10;Description automatically generated with low confidence">
            <a:extLst>
              <a:ext uri="{FF2B5EF4-FFF2-40B4-BE49-F238E27FC236}">
                <a16:creationId xmlns:a16="http://schemas.microsoft.com/office/drawing/2014/main" id="{E5F5B26D-C7FD-6B1A-E77C-7BA3EE473C95}"/>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t="8839" b="24495"/>
          <a:stretch/>
        </p:blipFill>
        <p:spPr>
          <a:xfrm>
            <a:off x="9094245" y="3503396"/>
            <a:ext cx="1763908" cy="1763908"/>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5D4E30C9-2F30-2961-3BC7-B4706874DCD4}"/>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r="24199"/>
          <a:stretch/>
        </p:blipFill>
        <p:spPr>
          <a:xfrm>
            <a:off x="10851750" y="1743314"/>
            <a:ext cx="1340250" cy="1768118"/>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3A418A15-E785-2214-ADC0-C9BD57B30A4D}"/>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21875" t="-322" r="21875" b="322"/>
          <a:stretch/>
        </p:blipFill>
        <p:spPr>
          <a:xfrm>
            <a:off x="7337872" y="3496741"/>
            <a:ext cx="1758007" cy="1758007"/>
          </a:xfrm>
          <a:prstGeom prst="rect">
            <a:avLst/>
          </a:prstGeom>
        </p:spPr>
      </p:pic>
      <p:pic>
        <p:nvPicPr>
          <p:cNvPr id="11" name="Picture 10" descr="A person wearing a garment&#10;&#10;Description automatically generated with medium confidence">
            <a:extLst>
              <a:ext uri="{FF2B5EF4-FFF2-40B4-BE49-F238E27FC236}">
                <a16:creationId xmlns:a16="http://schemas.microsoft.com/office/drawing/2014/main" id="{B7E71F72-C83D-0852-A426-CB3E634A5F85}"/>
              </a:ext>
            </a:extLst>
          </p:cNvPr>
          <p:cNvPicPr>
            <a:picLocks noChangeAspect="1"/>
          </p:cNvPicPr>
          <p:nvPr/>
        </p:nvPicPr>
        <p:blipFill rotWithShape="1">
          <a:blip r:embed="rId11">
            <a:alphaModFix/>
            <a:extLst>
              <a:ext uri="{28A0092B-C50C-407E-A947-70E740481C1C}">
                <a14:useLocalDpi xmlns:a14="http://schemas.microsoft.com/office/drawing/2010/main" val="0"/>
              </a:ext>
            </a:extLst>
          </a:blip>
          <a:srcRect b="9736"/>
          <a:stretch/>
        </p:blipFill>
        <p:spPr>
          <a:xfrm>
            <a:off x="7337872" y="5254749"/>
            <a:ext cx="1762275" cy="1590694"/>
          </a:xfrm>
          <a:prstGeom prst="rect">
            <a:avLst/>
          </a:prstGeom>
        </p:spPr>
      </p:pic>
      <p:pic>
        <p:nvPicPr>
          <p:cNvPr id="12" name="Picture 11" descr="A picture containing calendar&#10;&#10;Description automatically generated">
            <a:extLst>
              <a:ext uri="{FF2B5EF4-FFF2-40B4-BE49-F238E27FC236}">
                <a16:creationId xmlns:a16="http://schemas.microsoft.com/office/drawing/2014/main" id="{8B9A2745-C489-CFA2-7AB3-872A6B093847}"/>
              </a:ext>
            </a:extLst>
          </p:cNvPr>
          <p:cNvPicPr>
            <a:picLocks noChangeAspect="1"/>
          </p:cNvPicPr>
          <p:nvPr/>
        </p:nvPicPr>
        <p:blipFill rotWithShape="1">
          <a:blip r:embed="rId12">
            <a:alphaModFix/>
            <a:extLst>
              <a:ext uri="{28A0092B-C50C-407E-A947-70E740481C1C}">
                <a14:useLocalDpi xmlns:a14="http://schemas.microsoft.com/office/drawing/2010/main" val="0"/>
              </a:ext>
            </a:extLst>
          </a:blip>
          <a:srcRect l="9011" t="5813" r="28258" b="21171"/>
          <a:stretch/>
        </p:blipFill>
        <p:spPr>
          <a:xfrm>
            <a:off x="10857873" y="3513505"/>
            <a:ext cx="1334128" cy="1755873"/>
          </a:xfrm>
          <a:prstGeom prst="rect">
            <a:avLst/>
          </a:prstGeom>
        </p:spPr>
      </p:pic>
      <p:pic>
        <p:nvPicPr>
          <p:cNvPr id="13" name="Picture 12" descr="Map&#10;&#10;Description automatically generated">
            <a:extLst>
              <a:ext uri="{FF2B5EF4-FFF2-40B4-BE49-F238E27FC236}">
                <a16:creationId xmlns:a16="http://schemas.microsoft.com/office/drawing/2014/main" id="{D980F650-5730-70A4-C372-E0AB81CD99DC}"/>
              </a:ext>
            </a:extLst>
          </p:cNvPr>
          <p:cNvPicPr>
            <a:picLocks noChangeAspect="1"/>
          </p:cNvPicPr>
          <p:nvPr/>
        </p:nvPicPr>
        <p:blipFill rotWithShape="1">
          <a:blip r:embed="rId13">
            <a:alphaModFix/>
            <a:extLst>
              <a:ext uri="{28A0092B-C50C-407E-A947-70E740481C1C}">
                <a14:useLocalDpi xmlns:a14="http://schemas.microsoft.com/office/drawing/2010/main" val="0"/>
              </a:ext>
            </a:extLst>
          </a:blip>
          <a:srcRect l="6392" r="50819" b="9853"/>
          <a:stretch/>
        </p:blipFill>
        <p:spPr>
          <a:xfrm>
            <a:off x="10851469" y="5269377"/>
            <a:ext cx="1340532" cy="1588623"/>
          </a:xfrm>
          <a:prstGeom prst="rect">
            <a:avLst/>
          </a:prstGeom>
        </p:spPr>
      </p:pic>
      <p:sp>
        <p:nvSpPr>
          <p:cNvPr id="170" name="Freeform: Shape 169">
            <a:extLst>
              <a:ext uri="{FF2B5EF4-FFF2-40B4-BE49-F238E27FC236}">
                <a16:creationId xmlns:a16="http://schemas.microsoft.com/office/drawing/2014/main" id="{6A520694-B5C4-4629-92F0-65DEBCE68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81607" y="-491131"/>
            <a:ext cx="6867524" cy="7830738"/>
          </a:xfrm>
          <a:custGeom>
            <a:avLst/>
            <a:gdLst>
              <a:gd name="connsiteX0" fmla="*/ 0 w 6867524"/>
              <a:gd name="connsiteY0" fmla="*/ 7529514 h 7830738"/>
              <a:gd name="connsiteX1" fmla="*/ 0 w 6867524"/>
              <a:gd name="connsiteY1" fmla="*/ 2857374 h 7830738"/>
              <a:gd name="connsiteX2" fmla="*/ 0 w 6867524"/>
              <a:gd name="connsiteY2" fmla="*/ 0 h 7830738"/>
              <a:gd name="connsiteX3" fmla="*/ 6867524 w 6867524"/>
              <a:gd name="connsiteY3" fmla="*/ 0 h 7830738"/>
              <a:gd name="connsiteX4" fmla="*/ 6867524 w 6867524"/>
              <a:gd name="connsiteY4" fmla="*/ 2626914 h 7830738"/>
              <a:gd name="connsiteX5" fmla="*/ 6867524 w 6867524"/>
              <a:gd name="connsiteY5" fmla="*/ 7532288 h 7830738"/>
              <a:gd name="connsiteX6" fmla="*/ 3859631 w 6867524"/>
              <a:gd name="connsiteY6" fmla="*/ 7532288 h 7830738"/>
              <a:gd name="connsiteX7" fmla="*/ 3478631 w 6867524"/>
              <a:gd name="connsiteY7" fmla="*/ 7818038 h 7830738"/>
              <a:gd name="connsiteX8" fmla="*/ 3470164 w 6867524"/>
              <a:gd name="connsiteY8" fmla="*/ 7821213 h 7830738"/>
              <a:gd name="connsiteX9" fmla="*/ 3457464 w 6867524"/>
              <a:gd name="connsiteY9" fmla="*/ 7825976 h 7830738"/>
              <a:gd name="connsiteX10" fmla="*/ 3446881 w 6867524"/>
              <a:gd name="connsiteY10" fmla="*/ 7830738 h 7830738"/>
              <a:gd name="connsiteX11" fmla="*/ 3434181 w 6867524"/>
              <a:gd name="connsiteY11" fmla="*/ 7830738 h 7830738"/>
              <a:gd name="connsiteX12" fmla="*/ 3423598 w 6867524"/>
              <a:gd name="connsiteY12" fmla="*/ 7830738 h 7830738"/>
              <a:gd name="connsiteX13" fmla="*/ 3410897 w 6867524"/>
              <a:gd name="connsiteY13" fmla="*/ 7825976 h 7830738"/>
              <a:gd name="connsiteX14" fmla="*/ 3398198 w 6867524"/>
              <a:gd name="connsiteY14" fmla="*/ 7821213 h 7830738"/>
              <a:gd name="connsiteX15" fmla="*/ 3389731 w 6867524"/>
              <a:gd name="connsiteY15" fmla="*/ 7818038 h 7830738"/>
              <a:gd name="connsiteX16" fmla="*/ 3008731 w 6867524"/>
              <a:gd name="connsiteY16" fmla="*/ 7532288 h 7830738"/>
              <a:gd name="connsiteX17" fmla="*/ 1012714 w 6867524"/>
              <a:gd name="connsiteY17" fmla="*/ 7532288 h 7830738"/>
              <a:gd name="connsiteX18" fmla="*/ 1012714 w 6867524"/>
              <a:gd name="connsiteY18" fmla="*/ 7531893 h 7830738"/>
              <a:gd name="connsiteX19" fmla="*/ 4761 w 6867524"/>
              <a:gd name="connsiteY19" fmla="*/ 7531893 h 7830738"/>
              <a:gd name="connsiteX20" fmla="*/ 4761 w 6867524"/>
              <a:gd name="connsiteY20" fmla="*/ 7529514 h 783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67524" h="7830738">
                <a:moveTo>
                  <a:pt x="0" y="7529514"/>
                </a:moveTo>
                <a:lnTo>
                  <a:pt x="0" y="2857374"/>
                </a:lnTo>
                <a:lnTo>
                  <a:pt x="0" y="0"/>
                </a:lnTo>
                <a:lnTo>
                  <a:pt x="6867524" y="0"/>
                </a:lnTo>
                <a:lnTo>
                  <a:pt x="6867524" y="2626914"/>
                </a:lnTo>
                <a:lnTo>
                  <a:pt x="6867524" y="7532288"/>
                </a:lnTo>
                <a:lnTo>
                  <a:pt x="3859631" y="7532288"/>
                </a:lnTo>
                <a:lnTo>
                  <a:pt x="3478631" y="7818038"/>
                </a:lnTo>
                <a:lnTo>
                  <a:pt x="3470164" y="7821213"/>
                </a:lnTo>
                <a:lnTo>
                  <a:pt x="3457464" y="7825976"/>
                </a:lnTo>
                <a:lnTo>
                  <a:pt x="3446881" y="7830738"/>
                </a:lnTo>
                <a:lnTo>
                  <a:pt x="3434181" y="7830738"/>
                </a:lnTo>
                <a:lnTo>
                  <a:pt x="3423598" y="7830738"/>
                </a:lnTo>
                <a:lnTo>
                  <a:pt x="3410897" y="7825976"/>
                </a:lnTo>
                <a:lnTo>
                  <a:pt x="3398198" y="7821213"/>
                </a:lnTo>
                <a:lnTo>
                  <a:pt x="3389731" y="7818038"/>
                </a:lnTo>
                <a:lnTo>
                  <a:pt x="3008731" y="7532288"/>
                </a:lnTo>
                <a:lnTo>
                  <a:pt x="1012714" y="7532288"/>
                </a:lnTo>
                <a:lnTo>
                  <a:pt x="1012714" y="7531893"/>
                </a:lnTo>
                <a:lnTo>
                  <a:pt x="4761" y="7531893"/>
                </a:lnTo>
                <a:lnTo>
                  <a:pt x="4761" y="7529514"/>
                </a:lnTo>
                <a:close/>
              </a:path>
            </a:pathLst>
          </a:custGeom>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8F530C10-4403-F2AF-F80E-35FEA36B04E7}"/>
              </a:ext>
            </a:extLst>
          </p:cNvPr>
          <p:cNvSpPr/>
          <p:nvPr/>
        </p:nvSpPr>
        <p:spPr>
          <a:xfrm>
            <a:off x="810001" y="1449147"/>
            <a:ext cx="5717870" cy="3959706"/>
          </a:xfrm>
          <a:prstGeom prst="rect">
            <a:avLst/>
          </a:prstGeom>
        </p:spPr>
        <p:txBody>
          <a:bodyPr vert="horz" lIns="91440" tIns="45720" rIns="91440" bIns="45720" rtlCol="0" anchor="ctr">
            <a:normAutofit/>
          </a:bodyPr>
          <a:lstStyle/>
          <a:p>
            <a:pPr>
              <a:spcBef>
                <a:spcPct val="0"/>
              </a:spcBef>
              <a:spcAft>
                <a:spcPts val="600"/>
              </a:spcAft>
            </a:pPr>
            <a:r>
              <a:rPr lang="en-US" sz="6000" b="1" cap="none" spc="0" dirty="0">
                <a:ln w="13462">
                  <a:solidFill>
                    <a:schemeClr val="bg1"/>
                  </a:solidFill>
                  <a:prstDash val="solid"/>
                </a:ln>
                <a:solidFill>
                  <a:srgbClr val="FEFEFE"/>
                </a:solidFill>
                <a:effectLst>
                  <a:outerShdw dist="38100" dir="2700000" algn="bl" rotWithShape="0">
                    <a:schemeClr val="accent2"/>
                  </a:outerShdw>
                </a:effectLst>
                <a:latin typeface="+mj-lt"/>
                <a:ea typeface="+mj-ea"/>
                <a:cs typeface="+mj-cs"/>
              </a:rPr>
              <a:t>Rise of the Indie Games</a:t>
            </a:r>
          </a:p>
        </p:txBody>
      </p:sp>
    </p:spTree>
    <p:extLst>
      <p:ext uri="{BB962C8B-B14F-4D97-AF65-F5344CB8AC3E}">
        <p14:creationId xmlns:p14="http://schemas.microsoft.com/office/powerpoint/2010/main" val="813010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8" name="Freeform 6">
            <a:extLst>
              <a:ext uri="{FF2B5EF4-FFF2-40B4-BE49-F238E27FC236}">
                <a16:creationId xmlns:a16="http://schemas.microsoft.com/office/drawing/2014/main" id="{CE09E21C-A325-4A05-ABC0-CAF1D7B52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3" descr="A video game of a video game&#10;&#10;Description automatically generated with low confidence">
            <a:extLst>
              <a:ext uri="{FF2B5EF4-FFF2-40B4-BE49-F238E27FC236}">
                <a16:creationId xmlns:a16="http://schemas.microsoft.com/office/drawing/2014/main" id="{D4A220B8-A13D-420D-F2F7-F4C56414C28C}"/>
              </a:ext>
            </a:extLst>
          </p:cNvPr>
          <p:cNvPicPr>
            <a:picLocks noChangeAspect="1"/>
          </p:cNvPicPr>
          <p:nvPr/>
        </p:nvPicPr>
        <p:blipFill rotWithShape="1">
          <a:blip r:embed="rId2">
            <a:extLst>
              <a:ext uri="{28A0092B-C50C-407E-A947-70E740481C1C}">
                <a14:useLocalDpi xmlns:a14="http://schemas.microsoft.com/office/drawing/2010/main" val="0"/>
              </a:ext>
            </a:extLst>
          </a:blip>
          <a:srcRect l="8674" t="9091" r="417"/>
          <a:stretch/>
        </p:blipFill>
        <p:spPr>
          <a:xfrm>
            <a:off x="20" y="10"/>
            <a:ext cx="12191980" cy="6857989"/>
          </a:xfrm>
          <a:prstGeom prst="rect">
            <a:avLst/>
          </a:prstGeom>
        </p:spPr>
      </p:pic>
      <p:sp>
        <p:nvSpPr>
          <p:cNvPr id="170" name="Freeform 6">
            <a:extLst>
              <a:ext uri="{FF2B5EF4-FFF2-40B4-BE49-F238E27FC236}">
                <a16:creationId xmlns:a16="http://schemas.microsoft.com/office/drawing/2014/main" id="{302F79A0-4A5A-4CEF-9755-85972E31C8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336390"/>
            <a:ext cx="6332416" cy="5838454"/>
          </a:xfrm>
          <a:custGeom>
            <a:avLst/>
            <a:gdLst/>
            <a:ahLst/>
            <a:cxnLst/>
            <a:rect l="l" t="t" r="r" b="b"/>
            <a:pathLst>
              <a:path w="6332416" h="5838454">
                <a:moveTo>
                  <a:pt x="63624" y="0"/>
                </a:moveTo>
                <a:lnTo>
                  <a:pt x="82337" y="0"/>
                </a:lnTo>
                <a:lnTo>
                  <a:pt x="6250080" y="0"/>
                </a:lnTo>
                <a:lnTo>
                  <a:pt x="6268793" y="0"/>
                </a:lnTo>
                <a:lnTo>
                  <a:pt x="6283763" y="5614"/>
                </a:lnTo>
                <a:lnTo>
                  <a:pt x="6294991" y="11228"/>
                </a:lnTo>
                <a:lnTo>
                  <a:pt x="6309961" y="16842"/>
                </a:lnTo>
                <a:lnTo>
                  <a:pt x="6317446" y="28069"/>
                </a:lnTo>
                <a:lnTo>
                  <a:pt x="6324931" y="36490"/>
                </a:lnTo>
                <a:lnTo>
                  <a:pt x="6332416" y="47718"/>
                </a:lnTo>
                <a:lnTo>
                  <a:pt x="6332416" y="61752"/>
                </a:lnTo>
                <a:lnTo>
                  <a:pt x="6332416" y="2646984"/>
                </a:lnTo>
                <a:lnTo>
                  <a:pt x="6332416" y="2661018"/>
                </a:lnTo>
                <a:lnTo>
                  <a:pt x="6332416" y="2913585"/>
                </a:lnTo>
                <a:lnTo>
                  <a:pt x="6332416" y="2927620"/>
                </a:lnTo>
                <a:lnTo>
                  <a:pt x="6332416" y="5512851"/>
                </a:lnTo>
                <a:lnTo>
                  <a:pt x="6332416" y="5526886"/>
                </a:lnTo>
                <a:lnTo>
                  <a:pt x="6324931" y="5538114"/>
                </a:lnTo>
                <a:lnTo>
                  <a:pt x="6317446" y="5546534"/>
                </a:lnTo>
                <a:lnTo>
                  <a:pt x="6309961" y="5557762"/>
                </a:lnTo>
                <a:lnTo>
                  <a:pt x="6294991" y="5563376"/>
                </a:lnTo>
                <a:lnTo>
                  <a:pt x="6283763" y="5568990"/>
                </a:lnTo>
                <a:lnTo>
                  <a:pt x="6268793" y="5574604"/>
                </a:lnTo>
                <a:lnTo>
                  <a:pt x="6250080" y="5574604"/>
                </a:lnTo>
                <a:lnTo>
                  <a:pt x="1657955" y="5574604"/>
                </a:lnTo>
                <a:lnTo>
                  <a:pt x="1328610" y="5821613"/>
                </a:lnTo>
                <a:lnTo>
                  <a:pt x="1317382" y="5827227"/>
                </a:lnTo>
                <a:lnTo>
                  <a:pt x="1302412" y="5832840"/>
                </a:lnTo>
                <a:lnTo>
                  <a:pt x="1287442" y="5838454"/>
                </a:lnTo>
                <a:lnTo>
                  <a:pt x="1272472" y="5838454"/>
                </a:lnTo>
                <a:lnTo>
                  <a:pt x="1257501" y="5838454"/>
                </a:lnTo>
                <a:lnTo>
                  <a:pt x="1242531" y="5832840"/>
                </a:lnTo>
                <a:lnTo>
                  <a:pt x="1227561" y="5827227"/>
                </a:lnTo>
                <a:lnTo>
                  <a:pt x="1216333" y="5821613"/>
                </a:lnTo>
                <a:lnTo>
                  <a:pt x="886988" y="5574604"/>
                </a:lnTo>
                <a:lnTo>
                  <a:pt x="82337" y="5574604"/>
                </a:lnTo>
                <a:lnTo>
                  <a:pt x="63624" y="5574604"/>
                </a:lnTo>
                <a:lnTo>
                  <a:pt x="48654" y="5568990"/>
                </a:lnTo>
                <a:lnTo>
                  <a:pt x="37426" y="5563376"/>
                </a:lnTo>
                <a:lnTo>
                  <a:pt x="22456" y="5557762"/>
                </a:lnTo>
                <a:lnTo>
                  <a:pt x="14971" y="5546534"/>
                </a:lnTo>
                <a:lnTo>
                  <a:pt x="7485" y="5538114"/>
                </a:lnTo>
                <a:lnTo>
                  <a:pt x="0" y="5526886"/>
                </a:lnTo>
                <a:lnTo>
                  <a:pt x="0" y="5512851"/>
                </a:lnTo>
                <a:lnTo>
                  <a:pt x="0" y="2927620"/>
                </a:lnTo>
                <a:lnTo>
                  <a:pt x="0" y="2913585"/>
                </a:lnTo>
                <a:lnTo>
                  <a:pt x="0" y="2661018"/>
                </a:lnTo>
                <a:lnTo>
                  <a:pt x="0" y="2646984"/>
                </a:lnTo>
                <a:lnTo>
                  <a:pt x="0" y="61752"/>
                </a:lnTo>
                <a:lnTo>
                  <a:pt x="0" y="47718"/>
                </a:lnTo>
                <a:lnTo>
                  <a:pt x="7485" y="36490"/>
                </a:lnTo>
                <a:lnTo>
                  <a:pt x="14971" y="28069"/>
                </a:lnTo>
                <a:lnTo>
                  <a:pt x="22456" y="16842"/>
                </a:lnTo>
                <a:lnTo>
                  <a:pt x="37426" y="11228"/>
                </a:lnTo>
                <a:lnTo>
                  <a:pt x="48654" y="5614"/>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8F530C10-4403-F2AF-F80E-35FEA36B04E7}"/>
              </a:ext>
            </a:extLst>
          </p:cNvPr>
          <p:cNvSpPr/>
          <p:nvPr/>
        </p:nvSpPr>
        <p:spPr>
          <a:xfrm>
            <a:off x="5723468" y="651932"/>
            <a:ext cx="5706532" cy="1354667"/>
          </a:xfrm>
          <a:prstGeom prst="rect">
            <a:avLst/>
          </a:prstGeom>
        </p:spPr>
        <p:txBody>
          <a:bodyPr vert="horz" lIns="91440" tIns="45720" rIns="91440" bIns="45720" rtlCol="0" anchor="b">
            <a:normAutofit/>
          </a:bodyPr>
          <a:lstStyle/>
          <a:p>
            <a:pPr>
              <a:spcBef>
                <a:spcPct val="0"/>
              </a:spcBef>
              <a:spcAft>
                <a:spcPts val="600"/>
              </a:spcAft>
            </a:pPr>
            <a:r>
              <a:rPr lang="en-US" sz="4000" b="1" cap="none" spc="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rPr>
              <a:t>What is an Indie Game?</a:t>
            </a:r>
          </a:p>
        </p:txBody>
      </p:sp>
      <p:sp>
        <p:nvSpPr>
          <p:cNvPr id="2" name="TextBox 1">
            <a:extLst>
              <a:ext uri="{FF2B5EF4-FFF2-40B4-BE49-F238E27FC236}">
                <a16:creationId xmlns:a16="http://schemas.microsoft.com/office/drawing/2014/main" id="{025CD182-8733-2B83-DEDF-96CE418050AA}"/>
              </a:ext>
            </a:extLst>
          </p:cNvPr>
          <p:cNvSpPr txBox="1"/>
          <p:nvPr/>
        </p:nvSpPr>
        <p:spPr>
          <a:xfrm>
            <a:off x="5723467" y="2116667"/>
            <a:ext cx="5706533" cy="3496733"/>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tx1"/>
              </a:buClr>
              <a:buFont typeface="Wingdings 2" charset="2"/>
              <a:buChar char=""/>
            </a:pPr>
            <a:r>
              <a:rPr lang="en-US" sz="1400" dirty="0"/>
              <a:t>An Indie game is a  game developed by an independent game development team consisting of a small number of people. </a:t>
            </a:r>
          </a:p>
          <a:p>
            <a:pPr marL="285750" indent="-285750">
              <a:lnSpc>
                <a:spcPct val="90000"/>
              </a:lnSpc>
              <a:spcBef>
                <a:spcPct val="20000"/>
              </a:spcBef>
              <a:spcAft>
                <a:spcPts val="600"/>
              </a:spcAft>
              <a:buClr>
                <a:schemeClr val="tx1"/>
              </a:buClr>
              <a:buFont typeface="Wingdings 2" charset="2"/>
              <a:buChar char=""/>
            </a:pPr>
            <a:r>
              <a:rPr lang="en-US" sz="1400" dirty="0"/>
              <a:t>Traditionally, most games were only made by renowned game studios. These games were financially backed from big games and publishing companies.</a:t>
            </a:r>
          </a:p>
          <a:p>
            <a:pPr marL="285750" indent="-285750">
              <a:lnSpc>
                <a:spcPct val="90000"/>
              </a:lnSpc>
              <a:spcBef>
                <a:spcPct val="20000"/>
              </a:spcBef>
              <a:spcAft>
                <a:spcPts val="600"/>
              </a:spcAft>
              <a:buClr>
                <a:schemeClr val="tx1"/>
              </a:buClr>
              <a:buFont typeface="Wingdings 2" charset="2"/>
              <a:buChar char=""/>
            </a:pPr>
            <a:r>
              <a:rPr lang="en-US" sz="1400" dirty="0"/>
              <a:t>Indie game developers fund their games entirely out of pocket.</a:t>
            </a:r>
          </a:p>
          <a:p>
            <a:pPr marL="285750" indent="-285750">
              <a:lnSpc>
                <a:spcPct val="90000"/>
              </a:lnSpc>
              <a:spcBef>
                <a:spcPct val="20000"/>
              </a:spcBef>
              <a:spcAft>
                <a:spcPts val="600"/>
              </a:spcAft>
              <a:buClr>
                <a:schemeClr val="tx1"/>
              </a:buClr>
              <a:buFont typeface="Wingdings 2" charset="2"/>
              <a:buChar char=""/>
            </a:pPr>
            <a:r>
              <a:rPr lang="en-US" sz="1400" dirty="0"/>
              <a:t>These games have become very popular over the years, granting the freedom and flexibility for people to make and publish their own games.</a:t>
            </a:r>
          </a:p>
          <a:p>
            <a:pPr marL="285750" indent="-285750">
              <a:lnSpc>
                <a:spcPct val="90000"/>
              </a:lnSpc>
              <a:spcBef>
                <a:spcPct val="20000"/>
              </a:spcBef>
              <a:spcAft>
                <a:spcPts val="600"/>
              </a:spcAft>
              <a:buClr>
                <a:schemeClr val="tx1"/>
              </a:buClr>
              <a:buFont typeface="Wingdings 2" charset="2"/>
              <a:buChar char=""/>
            </a:pPr>
            <a:r>
              <a:rPr lang="en-US" sz="1400" dirty="0"/>
              <a:t>Indie games were around in the early 2000s, albeit rare. They gained traction a lot more during 2010s and continuing to grow to this day!</a:t>
            </a:r>
          </a:p>
          <a:p>
            <a:pPr>
              <a:lnSpc>
                <a:spcPct val="90000"/>
              </a:lnSpc>
              <a:spcBef>
                <a:spcPct val="20000"/>
              </a:spcBef>
              <a:spcAft>
                <a:spcPts val="600"/>
              </a:spcAft>
              <a:buClr>
                <a:schemeClr val="accent1"/>
              </a:buClr>
              <a:buFont typeface="Wingdings 2" charset="2"/>
              <a:buChar char=""/>
            </a:pPr>
            <a:endParaRPr lang="en-US" sz="1400" dirty="0"/>
          </a:p>
        </p:txBody>
      </p:sp>
    </p:spTree>
    <p:extLst>
      <p:ext uri="{BB962C8B-B14F-4D97-AF65-F5344CB8AC3E}">
        <p14:creationId xmlns:p14="http://schemas.microsoft.com/office/powerpoint/2010/main" val="1689866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4.xml><?xml version="1.0" encoding="utf-8"?>
<a:theme xmlns:a="http://schemas.openxmlformats.org/drawingml/2006/main" name="2_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5.xml><?xml version="1.0" encoding="utf-8"?>
<a:theme xmlns:a="http://schemas.openxmlformats.org/drawingml/2006/main" name="3_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
  <TotalTime>596</TotalTime>
  <Words>880</Words>
  <Application>Microsoft Office PowerPoint</Application>
  <PresentationFormat>Widescreen</PresentationFormat>
  <Paragraphs>148</Paragraphs>
  <Slides>16</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16</vt:i4>
      </vt:variant>
    </vt:vector>
  </HeadingPairs>
  <TitlesOfParts>
    <vt:vector size="28" baseType="lpstr">
      <vt:lpstr>Amasis MT Pro Black</vt:lpstr>
      <vt:lpstr>Arial</vt:lpstr>
      <vt:lpstr>Calibri</vt:lpstr>
      <vt:lpstr>Calibri Light</vt:lpstr>
      <vt:lpstr>Century Gothic</vt:lpstr>
      <vt:lpstr>Wingdings</vt:lpstr>
      <vt:lpstr>Wingdings 2</vt:lpstr>
      <vt:lpstr>Quotable</vt:lpstr>
      <vt:lpstr>Office Theme</vt:lpstr>
      <vt:lpstr>1_Quotable</vt:lpstr>
      <vt:lpstr>2_Quotable</vt:lpstr>
      <vt:lpstr>3_Quotable</vt:lpstr>
      <vt:lpstr>PowerPoint Presentation</vt:lpstr>
      <vt:lpstr>PowerPoint Presentation</vt:lpstr>
      <vt:lpstr>PowerPoint Presentation</vt:lpstr>
      <vt:lpstr>PowerPoint Presentation</vt:lpstr>
      <vt:lpstr>PowerPoint Presentation</vt:lpstr>
      <vt:lpstr>PowerPoint Presentation</vt:lpstr>
      <vt:lpstr>Split Screen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Marta Grazia ec2134072</dc:creator>
  <cp:lastModifiedBy>Jamie Tyler</cp:lastModifiedBy>
  <cp:revision>19</cp:revision>
  <dcterms:created xsi:type="dcterms:W3CDTF">2022-11-20T11:07:57Z</dcterms:created>
  <dcterms:modified xsi:type="dcterms:W3CDTF">2022-11-24T15:29:08Z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17377ac-e5ac-4c41-ba53-0bbd98a190e5_Enabled">
    <vt:lpwstr>true</vt:lpwstr>
  </property>
  <property fmtid="{D5CDD505-2E9C-101B-9397-08002B2CF9AE}" pid="3" name="MSIP_Label_917377ac-e5ac-4c41-ba53-0bbd98a190e5_SetDate">
    <vt:lpwstr>2022-11-20T14:01:46Z</vt:lpwstr>
  </property>
  <property fmtid="{D5CDD505-2E9C-101B-9397-08002B2CF9AE}" pid="4" name="MSIP_Label_917377ac-e5ac-4c41-ba53-0bbd98a190e5_Method">
    <vt:lpwstr>Standard</vt:lpwstr>
  </property>
  <property fmtid="{D5CDD505-2E9C-101B-9397-08002B2CF9AE}" pid="5" name="MSIP_Label_917377ac-e5ac-4c41-ba53-0bbd98a190e5_Name">
    <vt:lpwstr>AIP Sensitivity Labels</vt:lpwstr>
  </property>
  <property fmtid="{D5CDD505-2E9C-101B-9397-08002B2CF9AE}" pid="6" name="MSIP_Label_917377ac-e5ac-4c41-ba53-0bbd98a190e5_SiteId">
    <vt:lpwstr>de73f96d-8ea1-4b80-a6a2-5165bfd494db</vt:lpwstr>
  </property>
  <property fmtid="{D5CDD505-2E9C-101B-9397-08002B2CF9AE}" pid="7" name="MSIP_Label_917377ac-e5ac-4c41-ba53-0bbd98a190e5_ActionId">
    <vt:lpwstr>76715705-0414-4f06-b6f3-cf65cf3e5958</vt:lpwstr>
  </property>
  <property fmtid="{D5CDD505-2E9C-101B-9397-08002B2CF9AE}" pid="8" name="MSIP_Label_917377ac-e5ac-4c41-ba53-0bbd98a190e5_ContentBits">
    <vt:lpwstr>0</vt:lpwstr>
  </property>
</Properties>
</file>